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1" r:id="rId9"/>
    <p:sldId id="264" r:id="rId10"/>
    <p:sldId id="263" r:id="rId11"/>
    <p:sldId id="272" r:id="rId12"/>
    <p:sldId id="269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66" r:id="rId22"/>
    <p:sldId id="271" r:id="rId23"/>
    <p:sldId id="268" r:id="rId24"/>
    <p:sldId id="281" r:id="rId25"/>
    <p:sldId id="283" r:id="rId26"/>
    <p:sldId id="27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86399"/>
  </p:normalViewPr>
  <p:slideViewPr>
    <p:cSldViewPr snapToGrid="0" snapToObjects="1" showGuides="1">
      <p:cViewPr>
        <p:scale>
          <a:sx n="100" d="100"/>
          <a:sy n="100" d="100"/>
        </p:scale>
        <p:origin x="166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096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CEC1-FEE5-D747-9011-FB84BC9D631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DD259-306C-F444-A36B-16805CCF5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63A0-29C5-CA43-A5A4-3B749EBBBF64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0758-0572-0948-BC66-823DA4FB7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3542" y="1035170"/>
            <a:ext cx="12308115" cy="5899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3358"/>
            <a:ext cx="10439400" cy="2086605"/>
          </a:xfrm>
        </p:spPr>
        <p:txBody>
          <a:bodyPr anchor="ctr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02038"/>
            <a:ext cx="10439400" cy="240194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2016</a:t>
            </a:r>
          </a:p>
          <a:p>
            <a:r>
              <a:rPr lang="en-US" dirty="0"/>
              <a:t>YOUR OFFICE OR DEPARTMENT HERE</a:t>
            </a:r>
          </a:p>
          <a:p>
            <a:r>
              <a:rPr lang="en-US" dirty="0"/>
              <a:t>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AC0769B-A08A-F84A-853F-87C289B91E36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05EB2EB-69F8-D948-986A-A0FFB8F3A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-88925" y="-40472"/>
            <a:ext cx="10107159" cy="3135152"/>
          </a:xfrm>
          <a:custGeom>
            <a:avLst/>
            <a:gdLst>
              <a:gd name="connsiteX0" fmla="*/ 7429360 w 9468612"/>
              <a:gd name="connsiteY0" fmla="*/ 0 h 3748024"/>
              <a:gd name="connsiteX1" fmla="*/ 22843 w 9468612"/>
              <a:gd name="connsiteY1" fmla="*/ 616774 h 3748024"/>
              <a:gd name="connsiteX2" fmla="*/ 0 w 9468612"/>
              <a:gd name="connsiteY2" fmla="*/ 3748024 h 3748024"/>
              <a:gd name="connsiteX3" fmla="*/ 9468612 w 9468612"/>
              <a:gd name="connsiteY3" fmla="*/ 3747998 h 3748024"/>
              <a:gd name="connsiteX4" fmla="*/ 7429360 w 9468612"/>
              <a:gd name="connsiteY4" fmla="*/ 0 h 3748024"/>
              <a:gd name="connsiteX0" fmla="*/ 7886230 w 9468612"/>
              <a:gd name="connsiteY0" fmla="*/ 205591 h 3131250"/>
              <a:gd name="connsiteX1" fmla="*/ 22843 w 9468612"/>
              <a:gd name="connsiteY1" fmla="*/ 0 h 3131250"/>
              <a:gd name="connsiteX2" fmla="*/ 0 w 9468612"/>
              <a:gd name="connsiteY2" fmla="*/ 3131250 h 3131250"/>
              <a:gd name="connsiteX3" fmla="*/ 9468612 w 9468612"/>
              <a:gd name="connsiteY3" fmla="*/ 3131224 h 3131250"/>
              <a:gd name="connsiteX4" fmla="*/ 7886230 w 9468612"/>
              <a:gd name="connsiteY4" fmla="*/ 205591 h 3131250"/>
              <a:gd name="connsiteX0" fmla="*/ 7886230 w 9468612"/>
              <a:gd name="connsiteY0" fmla="*/ 0 h 2925659"/>
              <a:gd name="connsiteX1" fmla="*/ 525399 w 9468612"/>
              <a:gd name="connsiteY1" fmla="*/ 296965 h 2925659"/>
              <a:gd name="connsiteX2" fmla="*/ 0 w 9468612"/>
              <a:gd name="connsiteY2" fmla="*/ 2925659 h 2925659"/>
              <a:gd name="connsiteX3" fmla="*/ 9468612 w 9468612"/>
              <a:gd name="connsiteY3" fmla="*/ 2925633 h 2925659"/>
              <a:gd name="connsiteX4" fmla="*/ 7886230 w 9468612"/>
              <a:gd name="connsiteY4" fmla="*/ 0 h 2925659"/>
              <a:gd name="connsiteX0" fmla="*/ 7886230 w 9468612"/>
              <a:gd name="connsiteY0" fmla="*/ 11422 h 2937081"/>
              <a:gd name="connsiteX1" fmla="*/ 34264 w 9468612"/>
              <a:gd name="connsiteY1" fmla="*/ 0 h 2937081"/>
              <a:gd name="connsiteX2" fmla="*/ 0 w 9468612"/>
              <a:gd name="connsiteY2" fmla="*/ 2937081 h 2937081"/>
              <a:gd name="connsiteX3" fmla="*/ 9468612 w 9468612"/>
              <a:gd name="connsiteY3" fmla="*/ 2937055 h 2937081"/>
              <a:gd name="connsiteX4" fmla="*/ 7886230 w 9468612"/>
              <a:gd name="connsiteY4" fmla="*/ 11422 h 293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8612" h="2937081">
                <a:moveTo>
                  <a:pt x="7886230" y="11422"/>
                </a:moveTo>
                <a:lnTo>
                  <a:pt x="34264" y="0"/>
                </a:lnTo>
                <a:lnTo>
                  <a:pt x="0" y="2937081"/>
                </a:lnTo>
                <a:lnTo>
                  <a:pt x="9468612" y="2937055"/>
                </a:lnTo>
                <a:lnTo>
                  <a:pt x="7886230" y="1142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38201" y="1640079"/>
            <a:ext cx="8443807" cy="1193214"/>
          </a:xfrm>
        </p:spPr>
        <p:txBody>
          <a:bodyPr anchor="b" anchorCtr="0">
            <a:noAutofit/>
          </a:bodyPr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494089"/>
            <a:ext cx="8443384" cy="490537"/>
          </a:xfrm>
        </p:spPr>
        <p:txBody>
          <a:bodyPr/>
          <a:lstStyle>
            <a:lvl1pPr marL="0" indent="0">
              <a:buFontTx/>
              <a:buNone/>
              <a:defRPr b="1" i="0" baseline="0">
                <a:latin typeface="Arial" charset="0"/>
              </a:defRPr>
            </a:lvl1pPr>
          </a:lstStyle>
          <a:p>
            <a:pPr lvl="0"/>
            <a:r>
              <a:rPr lang="en-US" dirty="0"/>
              <a:t>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4162426"/>
            <a:ext cx="8443384" cy="14110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here</a:t>
            </a:r>
          </a:p>
        </p:txBody>
      </p:sp>
      <p:sp>
        <p:nvSpPr>
          <p:cNvPr id="8" name="object 2"/>
          <p:cNvSpPr/>
          <p:nvPr userDrawn="1"/>
        </p:nvSpPr>
        <p:spPr>
          <a:xfrm>
            <a:off x="10076180" y="3234182"/>
            <a:ext cx="2115820" cy="3636010"/>
          </a:xfrm>
          <a:custGeom>
            <a:avLst/>
            <a:gdLst/>
            <a:ahLst/>
            <a:cxnLst/>
            <a:rect l="l" t="t" r="r" b="b"/>
            <a:pathLst>
              <a:path w="2115820" h="3636009">
                <a:moveTo>
                  <a:pt x="2115820" y="0"/>
                </a:moveTo>
                <a:lnTo>
                  <a:pt x="0" y="0"/>
                </a:lnTo>
                <a:lnTo>
                  <a:pt x="1977339" y="3635755"/>
                </a:lnTo>
                <a:lnTo>
                  <a:pt x="2115820" y="3635755"/>
                </a:lnTo>
                <a:lnTo>
                  <a:pt x="2115820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 userDrawn="1"/>
        </p:nvSpPr>
        <p:spPr>
          <a:xfrm>
            <a:off x="0" y="3117584"/>
            <a:ext cx="12191999" cy="92214"/>
          </a:xfrm>
          <a:custGeom>
            <a:avLst/>
            <a:gdLst/>
            <a:ahLst/>
            <a:cxnLst/>
            <a:rect l="l" t="t" r="r" b="b"/>
            <a:pathLst>
              <a:path w="9144000" h="73660">
                <a:moveTo>
                  <a:pt x="0" y="73151"/>
                </a:moveTo>
                <a:lnTo>
                  <a:pt x="9144000" y="73151"/>
                </a:lnTo>
                <a:lnTo>
                  <a:pt x="914400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B081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 descr="Purdue University Logo" title="Purdue University Logo"/>
          <p:cNvSpPr/>
          <p:nvPr userDrawn="1"/>
        </p:nvSpPr>
        <p:spPr>
          <a:xfrm>
            <a:off x="10079734" y="283212"/>
            <a:ext cx="1575904" cy="47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5734845"/>
            <a:ext cx="2057400" cy="2682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EA/EOU</a:t>
            </a:r>
          </a:p>
        </p:txBody>
      </p:sp>
    </p:spTree>
    <p:extLst>
      <p:ext uri="{BB962C8B-B14F-4D97-AF65-F5344CB8AC3E}">
        <p14:creationId xmlns:p14="http://schemas.microsoft.com/office/powerpoint/2010/main" val="64723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2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8507681" cy="2852737"/>
          </a:xfrm>
        </p:spPr>
        <p:txBody>
          <a:bodyPr anchor="b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8507681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5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97152"/>
            <a:ext cx="8466827" cy="4389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2510185"/>
            <a:ext cx="4497087" cy="1113406"/>
          </a:xfrm>
        </p:spPr>
        <p:txBody>
          <a:bodyPr anchor="t" anchorCtr="0"/>
          <a:lstStyle>
            <a:lvl1pPr marL="0" indent="0">
              <a:buNone/>
              <a:defRPr sz="2400" b="1" baseline="0">
                <a:latin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624845"/>
            <a:ext cx="4497087" cy="23369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5325" y="2510185"/>
            <a:ext cx="4554745" cy="1113406"/>
          </a:xfrm>
        </p:spPr>
        <p:txBody>
          <a:bodyPr anchor="t" anchorCtr="0"/>
          <a:lstStyle>
            <a:lvl1pPr marL="0" indent="0">
              <a:buNone/>
              <a:defRPr sz="2400" b="1" baseline="0">
                <a:latin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5325" y="3624845"/>
            <a:ext cx="4554745" cy="2336929"/>
          </a:xfrm>
        </p:spPr>
        <p:txBody>
          <a:bodyPr/>
          <a:lstStyle>
            <a:lvl1pPr>
              <a:defRPr baseline="0">
                <a:latin typeface="Arial" charset="0"/>
              </a:defRPr>
            </a:lvl1pPr>
            <a:lvl2pPr>
              <a:defRPr baseline="0">
                <a:latin typeface="Arial" charset="0"/>
              </a:defRPr>
            </a:lvl2pPr>
            <a:lvl3pPr>
              <a:defRPr baseline="0">
                <a:latin typeface="Arial" charset="0"/>
              </a:defRPr>
            </a:lvl3pPr>
            <a:lvl4pPr>
              <a:defRPr baseline="0">
                <a:latin typeface="Arial" charset="0"/>
              </a:defRPr>
            </a:lvl4pPr>
            <a:lvl5pPr>
              <a:defRPr baseline="0"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oof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1398792"/>
            <a:ext cx="8443807" cy="4674204"/>
          </a:xfrm>
        </p:spPr>
        <p:txBody>
          <a:bodyPr anchor="ctr" anchorCtr="0">
            <a:normAutofit/>
          </a:bodyPr>
          <a:lstStyle>
            <a:lvl1pPr>
              <a:defRPr sz="7500" baseline="0"/>
            </a:lvl1pPr>
          </a:lstStyle>
          <a:p>
            <a:r>
              <a:rPr lang="en-US" dirty="0"/>
              <a:t>#1 Best Slide to use A PROOF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586354"/>
            <a:ext cx="3932237" cy="15599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330575"/>
            <a:ext cx="3932237" cy="2497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 i="0" baseline="0">
                <a:latin typeface="Arial" charset="0"/>
              </a:defRPr>
            </a:lvl1pPr>
          </a:lstStyle>
          <a:p>
            <a:pPr lvl="0"/>
            <a:r>
              <a:rPr lang="en-US" dirty="0"/>
              <a:t>Subhead Here Two Lines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5130800" y="1585913"/>
            <a:ext cx="4167717" cy="4241800"/>
          </a:xfrm>
        </p:spPr>
        <p:txBody>
          <a:bodyPr>
            <a:normAutofit/>
          </a:bodyPr>
          <a:lstStyle>
            <a:lvl1pPr>
              <a:defRPr sz="2000" baseline="0">
                <a:latin typeface="Arial" charset="0"/>
              </a:defRPr>
            </a:lvl1pPr>
          </a:lstStyle>
          <a:p>
            <a:pPr lvl="0"/>
            <a:r>
              <a:rPr lang="en-US" dirty="0"/>
              <a:t>Chart or 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163" y="1794595"/>
            <a:ext cx="5152875" cy="1251818"/>
          </a:xfrm>
        </p:spPr>
        <p:txBody>
          <a:bodyPr anchor="t" anchorCtr="0"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794594"/>
            <a:ext cx="4038600" cy="3941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1163" y="3321170"/>
            <a:ext cx="5152875" cy="2415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5524"/>
            <a:ext cx="10515600" cy="4373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21267" y="2523744"/>
            <a:ext cx="10532533" cy="316744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0" y="0"/>
            <a:ext cx="12189460" cy="1142492"/>
            <a:chOff x="0" y="0"/>
            <a:chExt cx="12189460" cy="1142492"/>
          </a:xfrm>
        </p:grpSpPr>
        <p:sp>
          <p:nvSpPr>
            <p:cNvPr id="102" name="bk object 17"/>
            <p:cNvSpPr/>
            <p:nvPr/>
          </p:nvSpPr>
          <p:spPr>
            <a:xfrm>
              <a:off x="9821332" y="254000"/>
              <a:ext cx="1859619" cy="555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bk object 18"/>
            <p:cNvSpPr/>
            <p:nvPr/>
          </p:nvSpPr>
          <p:spPr>
            <a:xfrm>
              <a:off x="0" y="0"/>
              <a:ext cx="9469120" cy="1024255"/>
            </a:xfrm>
            <a:custGeom>
              <a:avLst/>
              <a:gdLst/>
              <a:ahLst/>
              <a:cxnLst/>
              <a:rect l="l" t="t" r="r" b="b"/>
              <a:pathLst>
                <a:path w="9469120" h="1024255">
                  <a:moveTo>
                    <a:pt x="8920264" y="0"/>
                  </a:moveTo>
                  <a:lnTo>
                    <a:pt x="0" y="0"/>
                  </a:lnTo>
                  <a:lnTo>
                    <a:pt x="0" y="1024128"/>
                  </a:lnTo>
                  <a:lnTo>
                    <a:pt x="9468612" y="1024089"/>
                  </a:lnTo>
                  <a:lnTo>
                    <a:pt x="8920264" y="0"/>
                  </a:lnTo>
                  <a:close/>
                </a:path>
              </a:pathLst>
            </a:custGeom>
            <a:solidFill>
              <a:srgbClr val="B08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bk object 19"/>
            <p:cNvSpPr/>
            <p:nvPr/>
          </p:nvSpPr>
          <p:spPr>
            <a:xfrm>
              <a:off x="891135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1" y="102408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bk object 20"/>
            <p:cNvSpPr/>
            <p:nvPr/>
          </p:nvSpPr>
          <p:spPr>
            <a:xfrm>
              <a:off x="883106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2" y="102409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bk object 21"/>
            <p:cNvSpPr/>
            <p:nvPr/>
          </p:nvSpPr>
          <p:spPr>
            <a:xfrm>
              <a:off x="875082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0" y="102409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bk object 22"/>
            <p:cNvSpPr/>
            <p:nvPr/>
          </p:nvSpPr>
          <p:spPr>
            <a:xfrm>
              <a:off x="867055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0" y="102409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bk object 23"/>
            <p:cNvSpPr/>
            <p:nvPr/>
          </p:nvSpPr>
          <p:spPr>
            <a:xfrm>
              <a:off x="859029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1" y="102409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bk object 24"/>
            <p:cNvSpPr/>
            <p:nvPr/>
          </p:nvSpPr>
          <p:spPr>
            <a:xfrm>
              <a:off x="8510008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4" y="102409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bk object 25"/>
            <p:cNvSpPr/>
            <p:nvPr/>
          </p:nvSpPr>
          <p:spPr>
            <a:xfrm>
              <a:off x="8429742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3" y="102409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bk object 26"/>
            <p:cNvSpPr/>
            <p:nvPr/>
          </p:nvSpPr>
          <p:spPr>
            <a:xfrm>
              <a:off x="834947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1" y="102409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bk object 27"/>
            <p:cNvSpPr/>
            <p:nvPr/>
          </p:nvSpPr>
          <p:spPr>
            <a:xfrm>
              <a:off x="826921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1" y="102409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bk object 28"/>
            <p:cNvSpPr/>
            <p:nvPr/>
          </p:nvSpPr>
          <p:spPr>
            <a:xfrm>
              <a:off x="818895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3" y="102409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bk object 29"/>
            <p:cNvSpPr/>
            <p:nvPr/>
          </p:nvSpPr>
          <p:spPr>
            <a:xfrm>
              <a:off x="810868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1" y="102409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bk object 30"/>
            <p:cNvSpPr/>
            <p:nvPr/>
          </p:nvSpPr>
          <p:spPr>
            <a:xfrm>
              <a:off x="8028412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5" y="102409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bk object 31"/>
            <p:cNvSpPr/>
            <p:nvPr/>
          </p:nvSpPr>
          <p:spPr>
            <a:xfrm>
              <a:off x="794815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2" y="102409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bk object 32"/>
            <p:cNvSpPr/>
            <p:nvPr/>
          </p:nvSpPr>
          <p:spPr>
            <a:xfrm>
              <a:off x="786788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3" y="102409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bk object 33"/>
            <p:cNvSpPr/>
            <p:nvPr/>
          </p:nvSpPr>
          <p:spPr>
            <a:xfrm>
              <a:off x="778498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2" y="102409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bk object 34"/>
            <p:cNvSpPr/>
            <p:nvPr/>
          </p:nvSpPr>
          <p:spPr>
            <a:xfrm>
              <a:off x="770471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5" y="102409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bk object 35"/>
            <p:cNvSpPr/>
            <p:nvPr/>
          </p:nvSpPr>
          <p:spPr>
            <a:xfrm>
              <a:off x="762445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6" y="102409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bk object 36"/>
            <p:cNvSpPr/>
            <p:nvPr/>
          </p:nvSpPr>
          <p:spPr>
            <a:xfrm>
              <a:off x="754416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6" y="102409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bk object 37"/>
            <p:cNvSpPr/>
            <p:nvPr/>
          </p:nvSpPr>
          <p:spPr>
            <a:xfrm>
              <a:off x="746391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3" y="102409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bk object 38"/>
            <p:cNvSpPr/>
            <p:nvPr/>
          </p:nvSpPr>
          <p:spPr>
            <a:xfrm>
              <a:off x="738365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4" y="102409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bk object 39"/>
            <p:cNvSpPr/>
            <p:nvPr/>
          </p:nvSpPr>
          <p:spPr>
            <a:xfrm>
              <a:off x="730339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4" y="102409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bk object 40"/>
            <p:cNvSpPr/>
            <p:nvPr/>
          </p:nvSpPr>
          <p:spPr>
            <a:xfrm>
              <a:off x="722312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4" y="102409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bk object 41"/>
            <p:cNvSpPr/>
            <p:nvPr/>
          </p:nvSpPr>
          <p:spPr>
            <a:xfrm>
              <a:off x="714284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7" y="102409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bk object 42"/>
            <p:cNvSpPr/>
            <p:nvPr/>
          </p:nvSpPr>
          <p:spPr>
            <a:xfrm>
              <a:off x="706257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6" y="102409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bk object 43"/>
            <p:cNvSpPr/>
            <p:nvPr/>
          </p:nvSpPr>
          <p:spPr>
            <a:xfrm>
              <a:off x="698231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7" y="102409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bk object 44"/>
            <p:cNvSpPr/>
            <p:nvPr/>
          </p:nvSpPr>
          <p:spPr>
            <a:xfrm>
              <a:off x="690204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5" y="102409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bk object 45"/>
            <p:cNvSpPr/>
            <p:nvPr/>
          </p:nvSpPr>
          <p:spPr>
            <a:xfrm>
              <a:off x="682178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6" y="102409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bk object 46"/>
            <p:cNvSpPr/>
            <p:nvPr/>
          </p:nvSpPr>
          <p:spPr>
            <a:xfrm>
              <a:off x="674149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6" y="102409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bk object 47"/>
            <p:cNvSpPr/>
            <p:nvPr/>
          </p:nvSpPr>
          <p:spPr>
            <a:xfrm>
              <a:off x="6661252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5" y="102409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bk object 48"/>
            <p:cNvSpPr/>
            <p:nvPr/>
          </p:nvSpPr>
          <p:spPr>
            <a:xfrm>
              <a:off x="6580988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5" y="102409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bk object 49"/>
            <p:cNvSpPr/>
            <p:nvPr/>
          </p:nvSpPr>
          <p:spPr>
            <a:xfrm>
              <a:off x="650072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7" y="102409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bk object 50"/>
            <p:cNvSpPr/>
            <p:nvPr/>
          </p:nvSpPr>
          <p:spPr>
            <a:xfrm>
              <a:off x="642046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7" y="102409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bk object 51"/>
            <p:cNvSpPr/>
            <p:nvPr/>
          </p:nvSpPr>
          <p:spPr>
            <a:xfrm>
              <a:off x="634017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7" y="102410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bk object 52"/>
            <p:cNvSpPr/>
            <p:nvPr/>
          </p:nvSpPr>
          <p:spPr>
            <a:xfrm>
              <a:off x="625990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5" y="102410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bk object 53"/>
            <p:cNvSpPr/>
            <p:nvPr/>
          </p:nvSpPr>
          <p:spPr>
            <a:xfrm>
              <a:off x="617964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8" y="102410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bk object 54"/>
            <p:cNvSpPr/>
            <p:nvPr/>
          </p:nvSpPr>
          <p:spPr>
            <a:xfrm>
              <a:off x="609938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8" y="102410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bk object 55"/>
            <p:cNvSpPr/>
            <p:nvPr/>
          </p:nvSpPr>
          <p:spPr>
            <a:xfrm>
              <a:off x="601911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8" y="102410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bk object 56"/>
            <p:cNvSpPr/>
            <p:nvPr/>
          </p:nvSpPr>
          <p:spPr>
            <a:xfrm>
              <a:off x="593885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8" y="102410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bk object 57"/>
            <p:cNvSpPr/>
            <p:nvPr/>
          </p:nvSpPr>
          <p:spPr>
            <a:xfrm>
              <a:off x="585858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6" y="102410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bk object 58"/>
            <p:cNvSpPr/>
            <p:nvPr/>
          </p:nvSpPr>
          <p:spPr>
            <a:xfrm>
              <a:off x="577831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0" y="102410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bk object 59"/>
            <p:cNvSpPr/>
            <p:nvPr/>
          </p:nvSpPr>
          <p:spPr>
            <a:xfrm>
              <a:off x="569805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0" y="102410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bk object 60"/>
            <p:cNvSpPr/>
            <p:nvPr/>
          </p:nvSpPr>
          <p:spPr>
            <a:xfrm>
              <a:off x="561775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9" y="102410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bk object 61"/>
            <p:cNvSpPr/>
            <p:nvPr/>
          </p:nvSpPr>
          <p:spPr>
            <a:xfrm>
              <a:off x="553749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0" y="102410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bk object 62"/>
            <p:cNvSpPr/>
            <p:nvPr/>
          </p:nvSpPr>
          <p:spPr>
            <a:xfrm>
              <a:off x="545725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7" y="102410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bk object 63"/>
            <p:cNvSpPr/>
            <p:nvPr/>
          </p:nvSpPr>
          <p:spPr>
            <a:xfrm>
              <a:off x="537699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7" y="102410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bk object 64"/>
            <p:cNvSpPr/>
            <p:nvPr/>
          </p:nvSpPr>
          <p:spPr>
            <a:xfrm>
              <a:off x="529672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9" y="102410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bk object 65"/>
            <p:cNvSpPr/>
            <p:nvPr/>
          </p:nvSpPr>
          <p:spPr>
            <a:xfrm>
              <a:off x="521643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0" y="102410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bk object 66"/>
            <p:cNvSpPr/>
            <p:nvPr/>
          </p:nvSpPr>
          <p:spPr>
            <a:xfrm>
              <a:off x="513616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2" y="102410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bk object 67"/>
            <p:cNvSpPr/>
            <p:nvPr/>
          </p:nvSpPr>
          <p:spPr>
            <a:xfrm>
              <a:off x="505590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1" y="102410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bk object 68"/>
            <p:cNvSpPr/>
            <p:nvPr/>
          </p:nvSpPr>
          <p:spPr>
            <a:xfrm>
              <a:off x="497564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8" y="102410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bk object 69"/>
            <p:cNvSpPr/>
            <p:nvPr/>
          </p:nvSpPr>
          <p:spPr>
            <a:xfrm>
              <a:off x="489538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0" y="102410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bk object 70"/>
            <p:cNvSpPr/>
            <p:nvPr/>
          </p:nvSpPr>
          <p:spPr>
            <a:xfrm>
              <a:off x="4815108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2" y="102410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bk object 71"/>
            <p:cNvSpPr/>
            <p:nvPr/>
          </p:nvSpPr>
          <p:spPr>
            <a:xfrm>
              <a:off x="473485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1" y="102410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bk object 72"/>
            <p:cNvSpPr/>
            <p:nvPr/>
          </p:nvSpPr>
          <p:spPr>
            <a:xfrm>
              <a:off x="465457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0" y="102410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bk object 73"/>
            <p:cNvSpPr/>
            <p:nvPr/>
          </p:nvSpPr>
          <p:spPr>
            <a:xfrm>
              <a:off x="457432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59" y="102410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bk object 74"/>
            <p:cNvSpPr/>
            <p:nvPr/>
          </p:nvSpPr>
          <p:spPr>
            <a:xfrm>
              <a:off x="4494052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2" y="102410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bk object 75"/>
            <p:cNvSpPr/>
            <p:nvPr/>
          </p:nvSpPr>
          <p:spPr>
            <a:xfrm>
              <a:off x="441376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5" y="102410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bk object 76"/>
            <p:cNvSpPr/>
            <p:nvPr/>
          </p:nvSpPr>
          <p:spPr>
            <a:xfrm>
              <a:off x="433352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1" y="102410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bk object 77"/>
            <p:cNvSpPr/>
            <p:nvPr/>
          </p:nvSpPr>
          <p:spPr>
            <a:xfrm>
              <a:off x="425325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0" y="102410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bk object 78"/>
            <p:cNvSpPr/>
            <p:nvPr/>
          </p:nvSpPr>
          <p:spPr>
            <a:xfrm>
              <a:off x="417296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2" y="102410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bk object 79"/>
            <p:cNvSpPr/>
            <p:nvPr/>
          </p:nvSpPr>
          <p:spPr>
            <a:xfrm>
              <a:off x="409272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1" y="102410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bk object 80"/>
            <p:cNvSpPr/>
            <p:nvPr/>
          </p:nvSpPr>
          <p:spPr>
            <a:xfrm>
              <a:off x="401244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6" y="102410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bk object 81"/>
            <p:cNvSpPr/>
            <p:nvPr/>
          </p:nvSpPr>
          <p:spPr>
            <a:xfrm>
              <a:off x="393220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2" y="102410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bk object 82"/>
            <p:cNvSpPr/>
            <p:nvPr/>
          </p:nvSpPr>
          <p:spPr>
            <a:xfrm>
              <a:off x="385191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3" y="102411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bk object 83"/>
            <p:cNvSpPr/>
            <p:nvPr/>
          </p:nvSpPr>
          <p:spPr>
            <a:xfrm>
              <a:off x="377162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5" y="102411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bk object 84"/>
            <p:cNvSpPr/>
            <p:nvPr/>
          </p:nvSpPr>
          <p:spPr>
            <a:xfrm>
              <a:off x="369140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2" y="102411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bk object 85"/>
            <p:cNvSpPr/>
            <p:nvPr/>
          </p:nvSpPr>
          <p:spPr>
            <a:xfrm>
              <a:off x="361109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5" y="102411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bk object 86"/>
            <p:cNvSpPr/>
            <p:nvPr/>
          </p:nvSpPr>
          <p:spPr>
            <a:xfrm>
              <a:off x="353083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6" y="102411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bk object 87"/>
            <p:cNvSpPr/>
            <p:nvPr/>
          </p:nvSpPr>
          <p:spPr>
            <a:xfrm>
              <a:off x="345059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4" y="102411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bk object 88"/>
            <p:cNvSpPr/>
            <p:nvPr/>
          </p:nvSpPr>
          <p:spPr>
            <a:xfrm>
              <a:off x="337030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4" y="102411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bk object 89"/>
            <p:cNvSpPr/>
            <p:nvPr/>
          </p:nvSpPr>
          <p:spPr>
            <a:xfrm>
              <a:off x="329008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0" y="102411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bk object 90"/>
            <p:cNvSpPr/>
            <p:nvPr/>
          </p:nvSpPr>
          <p:spPr>
            <a:xfrm>
              <a:off x="320977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6" y="102411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bk object 91"/>
            <p:cNvSpPr/>
            <p:nvPr/>
          </p:nvSpPr>
          <p:spPr>
            <a:xfrm>
              <a:off x="312950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7" y="102411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bk object 92"/>
            <p:cNvSpPr/>
            <p:nvPr/>
          </p:nvSpPr>
          <p:spPr>
            <a:xfrm>
              <a:off x="3042742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2" y="102411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bk object 93"/>
            <p:cNvSpPr/>
            <p:nvPr/>
          </p:nvSpPr>
          <p:spPr>
            <a:xfrm>
              <a:off x="296248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5" y="102411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bk object 94"/>
            <p:cNvSpPr/>
            <p:nvPr/>
          </p:nvSpPr>
          <p:spPr>
            <a:xfrm>
              <a:off x="288220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6" y="102411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bk object 95"/>
            <p:cNvSpPr/>
            <p:nvPr/>
          </p:nvSpPr>
          <p:spPr>
            <a:xfrm>
              <a:off x="280195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5" y="102411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bk object 96"/>
            <p:cNvSpPr/>
            <p:nvPr/>
          </p:nvSpPr>
          <p:spPr>
            <a:xfrm>
              <a:off x="272167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29" h="1024255">
                  <a:moveTo>
                    <a:pt x="557164" y="102411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bk object 97"/>
            <p:cNvSpPr/>
            <p:nvPr/>
          </p:nvSpPr>
          <p:spPr>
            <a:xfrm>
              <a:off x="264141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4" y="102411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bk object 98"/>
            <p:cNvSpPr/>
            <p:nvPr/>
          </p:nvSpPr>
          <p:spPr>
            <a:xfrm>
              <a:off x="256115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7" y="102411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bk object 99"/>
            <p:cNvSpPr/>
            <p:nvPr/>
          </p:nvSpPr>
          <p:spPr>
            <a:xfrm>
              <a:off x="248086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9" y="102411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bk object 100"/>
            <p:cNvSpPr/>
            <p:nvPr/>
          </p:nvSpPr>
          <p:spPr>
            <a:xfrm>
              <a:off x="240063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4" y="102411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bk object 101"/>
            <p:cNvSpPr/>
            <p:nvPr/>
          </p:nvSpPr>
          <p:spPr>
            <a:xfrm>
              <a:off x="232035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4" y="102411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bk object 102"/>
            <p:cNvSpPr/>
            <p:nvPr/>
          </p:nvSpPr>
          <p:spPr>
            <a:xfrm>
              <a:off x="224008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4" y="102411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bk object 103"/>
            <p:cNvSpPr/>
            <p:nvPr/>
          </p:nvSpPr>
          <p:spPr>
            <a:xfrm>
              <a:off x="215982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5" y="102411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bk object 104"/>
            <p:cNvSpPr/>
            <p:nvPr/>
          </p:nvSpPr>
          <p:spPr>
            <a:xfrm>
              <a:off x="207953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7" y="102411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bk object 105"/>
            <p:cNvSpPr/>
            <p:nvPr/>
          </p:nvSpPr>
          <p:spPr>
            <a:xfrm>
              <a:off x="199931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5" y="1024117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bk object 106"/>
            <p:cNvSpPr/>
            <p:nvPr/>
          </p:nvSpPr>
          <p:spPr>
            <a:xfrm>
              <a:off x="1919011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7" y="102411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bk object 107"/>
            <p:cNvSpPr/>
            <p:nvPr/>
          </p:nvSpPr>
          <p:spPr>
            <a:xfrm>
              <a:off x="183873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8" y="102411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bk object 108"/>
            <p:cNvSpPr/>
            <p:nvPr/>
          </p:nvSpPr>
          <p:spPr>
            <a:xfrm>
              <a:off x="175848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7" y="1024118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bk object 109"/>
            <p:cNvSpPr/>
            <p:nvPr/>
          </p:nvSpPr>
          <p:spPr>
            <a:xfrm>
              <a:off x="1678208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9" y="102411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bk object 110"/>
            <p:cNvSpPr/>
            <p:nvPr/>
          </p:nvSpPr>
          <p:spPr>
            <a:xfrm>
              <a:off x="159795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8" y="102411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bk object 111"/>
            <p:cNvSpPr/>
            <p:nvPr/>
          </p:nvSpPr>
          <p:spPr>
            <a:xfrm>
              <a:off x="1517688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6" y="102411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bk object 112"/>
            <p:cNvSpPr/>
            <p:nvPr/>
          </p:nvSpPr>
          <p:spPr>
            <a:xfrm>
              <a:off x="143741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7" y="1024119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bk object 113"/>
            <p:cNvSpPr/>
            <p:nvPr/>
          </p:nvSpPr>
          <p:spPr>
            <a:xfrm>
              <a:off x="1357152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9" y="102412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bk object 114"/>
            <p:cNvSpPr/>
            <p:nvPr/>
          </p:nvSpPr>
          <p:spPr>
            <a:xfrm>
              <a:off x="127686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72" y="102412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bk object 115"/>
            <p:cNvSpPr/>
            <p:nvPr/>
          </p:nvSpPr>
          <p:spPr>
            <a:xfrm>
              <a:off x="119663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9" y="102412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bk object 116"/>
            <p:cNvSpPr/>
            <p:nvPr/>
          </p:nvSpPr>
          <p:spPr>
            <a:xfrm>
              <a:off x="1116355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7" y="102412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bk object 117"/>
            <p:cNvSpPr/>
            <p:nvPr/>
          </p:nvSpPr>
          <p:spPr>
            <a:xfrm>
              <a:off x="103606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9" y="102412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bk object 118"/>
            <p:cNvSpPr/>
            <p:nvPr/>
          </p:nvSpPr>
          <p:spPr>
            <a:xfrm>
              <a:off x="95582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8" y="102412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bk object 119"/>
            <p:cNvSpPr/>
            <p:nvPr/>
          </p:nvSpPr>
          <p:spPr>
            <a:xfrm>
              <a:off x="875546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72" y="102412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bk object 120"/>
            <p:cNvSpPr/>
            <p:nvPr/>
          </p:nvSpPr>
          <p:spPr>
            <a:xfrm>
              <a:off x="795312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7" y="102412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bk object 121"/>
            <p:cNvSpPr/>
            <p:nvPr/>
          </p:nvSpPr>
          <p:spPr>
            <a:xfrm>
              <a:off x="715013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70" y="1024122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bk object 122"/>
            <p:cNvSpPr/>
            <p:nvPr/>
          </p:nvSpPr>
          <p:spPr>
            <a:xfrm>
              <a:off x="634727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72" y="102412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bk object 123"/>
            <p:cNvSpPr/>
            <p:nvPr/>
          </p:nvSpPr>
          <p:spPr>
            <a:xfrm>
              <a:off x="55450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9" y="102412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bk object 124"/>
            <p:cNvSpPr/>
            <p:nvPr/>
          </p:nvSpPr>
          <p:spPr>
            <a:xfrm>
              <a:off x="47419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72" y="1024123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bk object 125"/>
            <p:cNvSpPr/>
            <p:nvPr/>
          </p:nvSpPr>
          <p:spPr>
            <a:xfrm>
              <a:off x="39397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8" y="102412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bk object 126"/>
            <p:cNvSpPr/>
            <p:nvPr/>
          </p:nvSpPr>
          <p:spPr>
            <a:xfrm>
              <a:off x="313690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8" y="102412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bk object 127"/>
            <p:cNvSpPr/>
            <p:nvPr/>
          </p:nvSpPr>
          <p:spPr>
            <a:xfrm>
              <a:off x="233404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71" y="102412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bk object 128"/>
            <p:cNvSpPr/>
            <p:nvPr/>
          </p:nvSpPr>
          <p:spPr>
            <a:xfrm>
              <a:off x="153162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69" y="102412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bk object 129"/>
            <p:cNvSpPr/>
            <p:nvPr/>
          </p:nvSpPr>
          <p:spPr>
            <a:xfrm>
              <a:off x="72879" y="0"/>
              <a:ext cx="557530" cy="1024255"/>
            </a:xfrm>
            <a:custGeom>
              <a:avLst/>
              <a:gdLst/>
              <a:ahLst/>
              <a:cxnLst/>
              <a:rect l="l" t="t" r="r" b="b"/>
              <a:pathLst>
                <a:path w="557530" h="1024255">
                  <a:moveTo>
                    <a:pt x="557173" y="1024125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bk object 130"/>
            <p:cNvSpPr/>
            <p:nvPr/>
          </p:nvSpPr>
          <p:spPr>
            <a:xfrm>
              <a:off x="0" y="13593"/>
              <a:ext cx="549910" cy="1010919"/>
            </a:xfrm>
            <a:custGeom>
              <a:avLst/>
              <a:gdLst/>
              <a:ahLst/>
              <a:cxnLst/>
              <a:rect l="l" t="t" r="r" b="b"/>
              <a:pathLst>
                <a:path w="549910" h="1010919">
                  <a:moveTo>
                    <a:pt x="549779" y="101053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bk object 131"/>
            <p:cNvSpPr/>
            <p:nvPr/>
          </p:nvSpPr>
          <p:spPr>
            <a:xfrm>
              <a:off x="0" y="161111"/>
              <a:ext cx="469900" cy="863600"/>
            </a:xfrm>
            <a:custGeom>
              <a:avLst/>
              <a:gdLst/>
              <a:ahLst/>
              <a:cxnLst/>
              <a:rect l="l" t="t" r="r" b="b"/>
              <a:pathLst>
                <a:path w="469900" h="863600">
                  <a:moveTo>
                    <a:pt x="469519" y="863014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bk object 132"/>
            <p:cNvSpPr/>
            <p:nvPr/>
          </p:nvSpPr>
          <p:spPr>
            <a:xfrm>
              <a:off x="0" y="308670"/>
              <a:ext cx="389255" cy="715645"/>
            </a:xfrm>
            <a:custGeom>
              <a:avLst/>
              <a:gdLst/>
              <a:ahLst/>
              <a:cxnLst/>
              <a:rect l="l" t="t" r="r" b="b"/>
              <a:pathLst>
                <a:path w="389255" h="715644">
                  <a:moveTo>
                    <a:pt x="389240" y="71545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bk object 133"/>
            <p:cNvSpPr/>
            <p:nvPr/>
          </p:nvSpPr>
          <p:spPr>
            <a:xfrm>
              <a:off x="0" y="456174"/>
              <a:ext cx="309245" cy="568325"/>
            </a:xfrm>
            <a:custGeom>
              <a:avLst/>
              <a:gdLst/>
              <a:ahLst/>
              <a:cxnLst/>
              <a:rect l="l" t="t" r="r" b="b"/>
              <a:pathLst>
                <a:path w="309245" h="568325">
                  <a:moveTo>
                    <a:pt x="308992" y="56795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bk object 134"/>
            <p:cNvSpPr/>
            <p:nvPr/>
          </p:nvSpPr>
          <p:spPr>
            <a:xfrm>
              <a:off x="0" y="603695"/>
              <a:ext cx="229235" cy="421005"/>
            </a:xfrm>
            <a:custGeom>
              <a:avLst/>
              <a:gdLst/>
              <a:ahLst/>
              <a:cxnLst/>
              <a:rect l="l" t="t" r="r" b="b"/>
              <a:pathLst>
                <a:path w="229235" h="421005">
                  <a:moveTo>
                    <a:pt x="228732" y="420431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bk object 135"/>
            <p:cNvSpPr/>
            <p:nvPr/>
          </p:nvSpPr>
          <p:spPr>
            <a:xfrm>
              <a:off x="0" y="751256"/>
              <a:ext cx="148590" cy="273050"/>
            </a:xfrm>
            <a:custGeom>
              <a:avLst/>
              <a:gdLst/>
              <a:ahLst/>
              <a:cxnLst/>
              <a:rect l="l" t="t" r="r" b="b"/>
              <a:pathLst>
                <a:path w="148590" h="273050">
                  <a:moveTo>
                    <a:pt x="148454" y="27287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bk object 136"/>
            <p:cNvSpPr/>
            <p:nvPr/>
          </p:nvSpPr>
          <p:spPr>
            <a:xfrm>
              <a:off x="0" y="898760"/>
              <a:ext cx="68580" cy="125730"/>
            </a:xfrm>
            <a:custGeom>
              <a:avLst/>
              <a:gdLst/>
              <a:ahLst/>
              <a:cxnLst/>
              <a:rect l="l" t="t" r="r" b="b"/>
              <a:pathLst>
                <a:path w="68580" h="125730">
                  <a:moveTo>
                    <a:pt x="68204" y="125366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bk object 137"/>
            <p:cNvSpPr/>
            <p:nvPr/>
          </p:nvSpPr>
          <p:spPr>
            <a:xfrm>
              <a:off x="0" y="1051052"/>
              <a:ext cx="12189460" cy="91440"/>
            </a:xfrm>
            <a:custGeom>
              <a:avLst/>
              <a:gdLst/>
              <a:ahLst/>
              <a:cxnLst/>
              <a:rect l="l" t="t" r="r" b="b"/>
              <a:pathLst>
                <a:path w="12189460" h="91440">
                  <a:moveTo>
                    <a:pt x="0" y="91439"/>
                  </a:moveTo>
                  <a:lnTo>
                    <a:pt x="12188952" y="91439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552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3865"/>
            <a:ext cx="10515600" cy="5519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523745"/>
            <a:ext cx="10515600" cy="32769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>
                <a:latin typeface="Arial" charset="0"/>
              </a:defRPr>
            </a:lvl1pPr>
            <a:lvl2pPr marL="457200" indent="0">
              <a:buFontTx/>
              <a:buNone/>
              <a:defRPr sz="1800" baseline="0">
                <a:latin typeface="Arial" charset="0"/>
              </a:defRPr>
            </a:lvl2pPr>
            <a:lvl3pPr marL="914400" indent="0">
              <a:buFontTx/>
              <a:buNone/>
              <a:defRPr sz="1800" baseline="0">
                <a:latin typeface="Arial" charset="0"/>
              </a:defRPr>
            </a:lvl3pPr>
            <a:lvl4pPr marL="1371600" indent="0">
              <a:buFontTx/>
              <a:buNone/>
              <a:defRPr sz="1800" baseline="0">
                <a:latin typeface="Arial" charset="0"/>
              </a:defRPr>
            </a:lvl4pPr>
            <a:lvl5pPr marL="1828800" indent="0">
              <a:buFontTx/>
              <a:buNone/>
              <a:defRPr sz="1800" baseline="0"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95"/>
          <p:cNvSpPr/>
          <p:nvPr userDrawn="1"/>
        </p:nvSpPr>
        <p:spPr>
          <a:xfrm>
            <a:off x="0" y="6554216"/>
            <a:ext cx="12192000" cy="73660"/>
          </a:xfrm>
          <a:custGeom>
            <a:avLst/>
            <a:gdLst/>
            <a:ahLst/>
            <a:cxnLst/>
            <a:rect l="l" t="t" r="r" b="b"/>
            <a:pathLst>
              <a:path w="9144000" h="73659">
                <a:moveTo>
                  <a:pt x="0" y="73151"/>
                </a:moveTo>
                <a:lnTo>
                  <a:pt x="9144000" y="73151"/>
                </a:lnTo>
                <a:lnTo>
                  <a:pt x="914400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2" name="object 96"/>
          <p:cNvSpPr/>
          <p:nvPr userDrawn="1"/>
        </p:nvSpPr>
        <p:spPr>
          <a:xfrm>
            <a:off x="0" y="6656501"/>
            <a:ext cx="12192000" cy="201930"/>
          </a:xfrm>
          <a:custGeom>
            <a:avLst/>
            <a:gdLst/>
            <a:ahLst/>
            <a:cxnLst/>
            <a:rect l="l" t="t" r="r" b="b"/>
            <a:pathLst>
              <a:path w="9144000" h="201929">
                <a:moveTo>
                  <a:pt x="0" y="201498"/>
                </a:moveTo>
                <a:lnTo>
                  <a:pt x="9144000" y="201498"/>
                </a:lnTo>
                <a:lnTo>
                  <a:pt x="9144000" y="0"/>
                </a:lnTo>
                <a:lnTo>
                  <a:pt x="0" y="0"/>
                </a:lnTo>
                <a:lnTo>
                  <a:pt x="0" y="201498"/>
                </a:lnTo>
                <a:close/>
              </a:path>
            </a:pathLst>
          </a:custGeom>
          <a:solidFill>
            <a:srgbClr val="B0810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640079"/>
            <a:ext cx="8443807" cy="4325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34398"/>
            <a:ext cx="8443807" cy="34919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924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769B-A08A-F84A-853F-87C289B91E3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24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924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89460" cy="6056629"/>
            <a:chOff x="0" y="0"/>
            <a:chExt cx="12189460" cy="6056629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0"/>
              <a:ext cx="12189460" cy="6056629"/>
              <a:chOff x="0" y="0"/>
              <a:chExt cx="12189460" cy="6056629"/>
            </a:xfrm>
          </p:grpSpPr>
          <p:sp>
            <p:nvSpPr>
              <p:cNvPr id="226" name="bk object 16"/>
              <p:cNvSpPr/>
              <p:nvPr/>
            </p:nvSpPr>
            <p:spPr>
              <a:xfrm>
                <a:off x="9541764" y="1188719"/>
                <a:ext cx="2647315" cy="4867910"/>
              </a:xfrm>
              <a:custGeom>
                <a:avLst/>
                <a:gdLst/>
                <a:ahLst/>
                <a:cxnLst/>
                <a:rect l="l" t="t" r="r" b="b"/>
                <a:pathLst>
                  <a:path w="2647315" h="4867910">
                    <a:moveTo>
                      <a:pt x="2647188" y="0"/>
                    </a:moveTo>
                    <a:lnTo>
                      <a:pt x="0" y="0"/>
                    </a:lnTo>
                    <a:lnTo>
                      <a:pt x="2647188" y="4867414"/>
                    </a:lnTo>
                    <a:lnTo>
                      <a:pt x="2647188" y="0"/>
                    </a:lnTo>
                    <a:close/>
                  </a:path>
                </a:pathLst>
              </a:custGeom>
              <a:solidFill>
                <a:srgbClr val="F1F1F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" name="bk object 18"/>
              <p:cNvSpPr/>
              <p:nvPr/>
            </p:nvSpPr>
            <p:spPr>
              <a:xfrm>
                <a:off x="0" y="0"/>
                <a:ext cx="946912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9469120" h="1024255">
                    <a:moveTo>
                      <a:pt x="8920264" y="0"/>
                    </a:moveTo>
                    <a:lnTo>
                      <a:pt x="0" y="0"/>
                    </a:lnTo>
                    <a:lnTo>
                      <a:pt x="0" y="1024128"/>
                    </a:lnTo>
                    <a:lnTo>
                      <a:pt x="9468612" y="1024089"/>
                    </a:lnTo>
                    <a:lnTo>
                      <a:pt x="8920264" y="0"/>
                    </a:lnTo>
                    <a:close/>
                  </a:path>
                </a:pathLst>
              </a:custGeom>
              <a:solidFill>
                <a:srgbClr val="B082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" name="bk object 19"/>
              <p:cNvSpPr/>
              <p:nvPr/>
            </p:nvSpPr>
            <p:spPr>
              <a:xfrm>
                <a:off x="891135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1" y="102408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" name="bk object 20"/>
              <p:cNvSpPr/>
              <p:nvPr/>
            </p:nvSpPr>
            <p:spPr>
              <a:xfrm>
                <a:off x="883106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2" y="102409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" name="bk object 21"/>
              <p:cNvSpPr/>
              <p:nvPr/>
            </p:nvSpPr>
            <p:spPr>
              <a:xfrm>
                <a:off x="875082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0" y="102409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" name="bk object 22"/>
              <p:cNvSpPr/>
              <p:nvPr/>
            </p:nvSpPr>
            <p:spPr>
              <a:xfrm>
                <a:off x="867055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0" y="102409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" name="bk object 23"/>
              <p:cNvSpPr/>
              <p:nvPr/>
            </p:nvSpPr>
            <p:spPr>
              <a:xfrm>
                <a:off x="859029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1" y="102409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bk object 24"/>
              <p:cNvSpPr/>
              <p:nvPr/>
            </p:nvSpPr>
            <p:spPr>
              <a:xfrm>
                <a:off x="8510008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4" y="102409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" name="bk object 25"/>
              <p:cNvSpPr/>
              <p:nvPr/>
            </p:nvSpPr>
            <p:spPr>
              <a:xfrm>
                <a:off x="8429742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3" y="102409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" name="bk object 26"/>
              <p:cNvSpPr/>
              <p:nvPr/>
            </p:nvSpPr>
            <p:spPr>
              <a:xfrm>
                <a:off x="834947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1" y="102409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" name="bk object 27"/>
              <p:cNvSpPr/>
              <p:nvPr/>
            </p:nvSpPr>
            <p:spPr>
              <a:xfrm>
                <a:off x="826921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1" y="102409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" name="bk object 28"/>
              <p:cNvSpPr/>
              <p:nvPr/>
            </p:nvSpPr>
            <p:spPr>
              <a:xfrm>
                <a:off x="818895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3" y="102409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" name="bk object 29"/>
              <p:cNvSpPr/>
              <p:nvPr/>
            </p:nvSpPr>
            <p:spPr>
              <a:xfrm>
                <a:off x="810868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1" y="102409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bk object 30"/>
              <p:cNvSpPr/>
              <p:nvPr/>
            </p:nvSpPr>
            <p:spPr>
              <a:xfrm>
                <a:off x="8028412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5" y="102409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" name="bk object 31"/>
              <p:cNvSpPr/>
              <p:nvPr/>
            </p:nvSpPr>
            <p:spPr>
              <a:xfrm>
                <a:off x="794815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2" y="102409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" name="bk object 32"/>
              <p:cNvSpPr/>
              <p:nvPr/>
            </p:nvSpPr>
            <p:spPr>
              <a:xfrm>
                <a:off x="786788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3" y="102409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" name="bk object 33"/>
              <p:cNvSpPr/>
              <p:nvPr/>
            </p:nvSpPr>
            <p:spPr>
              <a:xfrm>
                <a:off x="778498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2" y="102409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" name="bk object 34"/>
              <p:cNvSpPr/>
              <p:nvPr/>
            </p:nvSpPr>
            <p:spPr>
              <a:xfrm>
                <a:off x="770471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5" y="102409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" name="bk object 35"/>
              <p:cNvSpPr/>
              <p:nvPr/>
            </p:nvSpPr>
            <p:spPr>
              <a:xfrm>
                <a:off x="762445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6" y="102409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" name="bk object 36"/>
              <p:cNvSpPr/>
              <p:nvPr/>
            </p:nvSpPr>
            <p:spPr>
              <a:xfrm>
                <a:off x="754416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6" y="102409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bk object 37"/>
              <p:cNvSpPr/>
              <p:nvPr/>
            </p:nvSpPr>
            <p:spPr>
              <a:xfrm>
                <a:off x="746391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3" y="102409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" name="bk object 38"/>
              <p:cNvSpPr/>
              <p:nvPr/>
            </p:nvSpPr>
            <p:spPr>
              <a:xfrm>
                <a:off x="738365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4" y="102409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" name="bk object 39"/>
              <p:cNvSpPr/>
              <p:nvPr/>
            </p:nvSpPr>
            <p:spPr>
              <a:xfrm>
                <a:off x="730339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4" y="102409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bk object 40"/>
              <p:cNvSpPr/>
              <p:nvPr/>
            </p:nvSpPr>
            <p:spPr>
              <a:xfrm>
                <a:off x="722312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4" y="102409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" name="bk object 41"/>
              <p:cNvSpPr/>
              <p:nvPr/>
            </p:nvSpPr>
            <p:spPr>
              <a:xfrm>
                <a:off x="714284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7" y="102409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" name="bk object 42"/>
              <p:cNvSpPr/>
              <p:nvPr/>
            </p:nvSpPr>
            <p:spPr>
              <a:xfrm>
                <a:off x="706257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6" y="102409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" name="bk object 43"/>
              <p:cNvSpPr/>
              <p:nvPr/>
            </p:nvSpPr>
            <p:spPr>
              <a:xfrm>
                <a:off x="698231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7" y="102409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" name="bk object 44"/>
              <p:cNvSpPr/>
              <p:nvPr/>
            </p:nvSpPr>
            <p:spPr>
              <a:xfrm>
                <a:off x="690204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5" y="102409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" name="bk object 45"/>
              <p:cNvSpPr/>
              <p:nvPr/>
            </p:nvSpPr>
            <p:spPr>
              <a:xfrm>
                <a:off x="682178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6" y="102409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" name="bk object 46"/>
              <p:cNvSpPr/>
              <p:nvPr/>
            </p:nvSpPr>
            <p:spPr>
              <a:xfrm>
                <a:off x="674149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6" y="102409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" name="bk object 47"/>
              <p:cNvSpPr/>
              <p:nvPr/>
            </p:nvSpPr>
            <p:spPr>
              <a:xfrm>
                <a:off x="6661252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5" y="102409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" name="bk object 48"/>
              <p:cNvSpPr/>
              <p:nvPr/>
            </p:nvSpPr>
            <p:spPr>
              <a:xfrm>
                <a:off x="6580988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5" y="102409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" name="bk object 49"/>
              <p:cNvSpPr/>
              <p:nvPr/>
            </p:nvSpPr>
            <p:spPr>
              <a:xfrm>
                <a:off x="650072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7" y="102409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" name="bk object 50"/>
              <p:cNvSpPr/>
              <p:nvPr/>
            </p:nvSpPr>
            <p:spPr>
              <a:xfrm>
                <a:off x="642046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7" y="102409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" name="bk object 51"/>
              <p:cNvSpPr/>
              <p:nvPr/>
            </p:nvSpPr>
            <p:spPr>
              <a:xfrm>
                <a:off x="634017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7" y="102410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" name="bk object 52"/>
              <p:cNvSpPr/>
              <p:nvPr/>
            </p:nvSpPr>
            <p:spPr>
              <a:xfrm>
                <a:off x="625990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5" y="102410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" name="bk object 53"/>
              <p:cNvSpPr/>
              <p:nvPr/>
            </p:nvSpPr>
            <p:spPr>
              <a:xfrm>
                <a:off x="617964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8" y="102410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" name="bk object 54"/>
              <p:cNvSpPr/>
              <p:nvPr/>
            </p:nvSpPr>
            <p:spPr>
              <a:xfrm>
                <a:off x="609938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8" y="102410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" name="bk object 55"/>
              <p:cNvSpPr/>
              <p:nvPr/>
            </p:nvSpPr>
            <p:spPr>
              <a:xfrm>
                <a:off x="601911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8" y="102410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" name="bk object 56"/>
              <p:cNvSpPr/>
              <p:nvPr/>
            </p:nvSpPr>
            <p:spPr>
              <a:xfrm>
                <a:off x="593885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8" y="102410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" name="bk object 57"/>
              <p:cNvSpPr/>
              <p:nvPr/>
            </p:nvSpPr>
            <p:spPr>
              <a:xfrm>
                <a:off x="585858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6" y="102410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" name="bk object 58"/>
              <p:cNvSpPr/>
              <p:nvPr/>
            </p:nvSpPr>
            <p:spPr>
              <a:xfrm>
                <a:off x="577831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0" y="102410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bk object 59"/>
              <p:cNvSpPr/>
              <p:nvPr/>
            </p:nvSpPr>
            <p:spPr>
              <a:xfrm>
                <a:off x="569805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0" y="102410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bk object 60"/>
              <p:cNvSpPr/>
              <p:nvPr/>
            </p:nvSpPr>
            <p:spPr>
              <a:xfrm>
                <a:off x="561775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9" y="102410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bk object 61"/>
              <p:cNvSpPr/>
              <p:nvPr/>
            </p:nvSpPr>
            <p:spPr>
              <a:xfrm>
                <a:off x="553749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0" y="102410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bk object 62"/>
              <p:cNvSpPr/>
              <p:nvPr/>
            </p:nvSpPr>
            <p:spPr>
              <a:xfrm>
                <a:off x="545725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7" y="102410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bk object 63"/>
              <p:cNvSpPr/>
              <p:nvPr/>
            </p:nvSpPr>
            <p:spPr>
              <a:xfrm>
                <a:off x="537699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7" y="102410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bk object 64"/>
              <p:cNvSpPr/>
              <p:nvPr/>
            </p:nvSpPr>
            <p:spPr>
              <a:xfrm>
                <a:off x="529672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9" y="102410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bk object 65"/>
              <p:cNvSpPr/>
              <p:nvPr/>
            </p:nvSpPr>
            <p:spPr>
              <a:xfrm>
                <a:off x="521643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0" y="102410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" name="bk object 66"/>
              <p:cNvSpPr/>
              <p:nvPr/>
            </p:nvSpPr>
            <p:spPr>
              <a:xfrm>
                <a:off x="513616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2" y="102410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" name="bk object 67"/>
              <p:cNvSpPr/>
              <p:nvPr/>
            </p:nvSpPr>
            <p:spPr>
              <a:xfrm>
                <a:off x="505590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1" y="102410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bk object 68"/>
              <p:cNvSpPr/>
              <p:nvPr/>
            </p:nvSpPr>
            <p:spPr>
              <a:xfrm>
                <a:off x="497564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8" y="102410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bk object 69"/>
              <p:cNvSpPr/>
              <p:nvPr/>
            </p:nvSpPr>
            <p:spPr>
              <a:xfrm>
                <a:off x="489538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0" y="102410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bk object 70"/>
              <p:cNvSpPr/>
              <p:nvPr/>
            </p:nvSpPr>
            <p:spPr>
              <a:xfrm>
                <a:off x="4815108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2" y="102410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bk object 71"/>
              <p:cNvSpPr/>
              <p:nvPr/>
            </p:nvSpPr>
            <p:spPr>
              <a:xfrm>
                <a:off x="473485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1" y="102410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bk object 72"/>
              <p:cNvSpPr/>
              <p:nvPr/>
            </p:nvSpPr>
            <p:spPr>
              <a:xfrm>
                <a:off x="465457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0" y="102410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bk object 73"/>
              <p:cNvSpPr/>
              <p:nvPr/>
            </p:nvSpPr>
            <p:spPr>
              <a:xfrm>
                <a:off x="457432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59" y="102410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bk object 74"/>
              <p:cNvSpPr/>
              <p:nvPr/>
            </p:nvSpPr>
            <p:spPr>
              <a:xfrm>
                <a:off x="4494052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2" y="102410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bk object 75"/>
              <p:cNvSpPr/>
              <p:nvPr/>
            </p:nvSpPr>
            <p:spPr>
              <a:xfrm>
                <a:off x="441376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5" y="102410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bk object 76"/>
              <p:cNvSpPr/>
              <p:nvPr/>
            </p:nvSpPr>
            <p:spPr>
              <a:xfrm>
                <a:off x="433352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1" y="102410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bk object 77"/>
              <p:cNvSpPr/>
              <p:nvPr/>
            </p:nvSpPr>
            <p:spPr>
              <a:xfrm>
                <a:off x="425325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0" y="102410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bk object 78"/>
              <p:cNvSpPr/>
              <p:nvPr/>
            </p:nvSpPr>
            <p:spPr>
              <a:xfrm>
                <a:off x="417296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2" y="102410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bk object 79"/>
              <p:cNvSpPr/>
              <p:nvPr/>
            </p:nvSpPr>
            <p:spPr>
              <a:xfrm>
                <a:off x="409272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1" y="102410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bk object 80"/>
              <p:cNvSpPr/>
              <p:nvPr/>
            </p:nvSpPr>
            <p:spPr>
              <a:xfrm>
                <a:off x="401244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6" y="102410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bk object 81"/>
              <p:cNvSpPr/>
              <p:nvPr/>
            </p:nvSpPr>
            <p:spPr>
              <a:xfrm>
                <a:off x="393220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2" y="102410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bk object 82"/>
              <p:cNvSpPr/>
              <p:nvPr/>
            </p:nvSpPr>
            <p:spPr>
              <a:xfrm>
                <a:off x="385191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3" y="102411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bk object 83"/>
              <p:cNvSpPr/>
              <p:nvPr/>
            </p:nvSpPr>
            <p:spPr>
              <a:xfrm>
                <a:off x="377162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5" y="102411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bk object 84"/>
              <p:cNvSpPr/>
              <p:nvPr/>
            </p:nvSpPr>
            <p:spPr>
              <a:xfrm>
                <a:off x="369140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2" y="102411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5" name="bk object 85"/>
              <p:cNvSpPr/>
              <p:nvPr/>
            </p:nvSpPr>
            <p:spPr>
              <a:xfrm>
                <a:off x="361109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5" y="102411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bk object 86"/>
              <p:cNvSpPr/>
              <p:nvPr/>
            </p:nvSpPr>
            <p:spPr>
              <a:xfrm>
                <a:off x="353083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6" y="102411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bk object 87"/>
              <p:cNvSpPr/>
              <p:nvPr/>
            </p:nvSpPr>
            <p:spPr>
              <a:xfrm>
                <a:off x="345059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4" y="102411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bk object 88"/>
              <p:cNvSpPr/>
              <p:nvPr/>
            </p:nvSpPr>
            <p:spPr>
              <a:xfrm>
                <a:off x="337030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4" y="102411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bk object 89"/>
              <p:cNvSpPr/>
              <p:nvPr/>
            </p:nvSpPr>
            <p:spPr>
              <a:xfrm>
                <a:off x="329008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0" y="102411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bk object 90"/>
              <p:cNvSpPr/>
              <p:nvPr/>
            </p:nvSpPr>
            <p:spPr>
              <a:xfrm>
                <a:off x="320977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6" y="102411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bk object 91"/>
              <p:cNvSpPr/>
              <p:nvPr/>
            </p:nvSpPr>
            <p:spPr>
              <a:xfrm>
                <a:off x="312950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7" y="102411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bk object 92"/>
              <p:cNvSpPr/>
              <p:nvPr/>
            </p:nvSpPr>
            <p:spPr>
              <a:xfrm>
                <a:off x="3042742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2" y="102411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3" name="bk object 93"/>
              <p:cNvSpPr/>
              <p:nvPr/>
            </p:nvSpPr>
            <p:spPr>
              <a:xfrm>
                <a:off x="296248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5" y="102411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4" name="bk object 94"/>
              <p:cNvSpPr/>
              <p:nvPr/>
            </p:nvSpPr>
            <p:spPr>
              <a:xfrm>
                <a:off x="288220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6" y="102411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5" name="bk object 95"/>
              <p:cNvSpPr/>
              <p:nvPr/>
            </p:nvSpPr>
            <p:spPr>
              <a:xfrm>
                <a:off x="280195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5" y="102411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6" name="bk object 96"/>
              <p:cNvSpPr/>
              <p:nvPr/>
            </p:nvSpPr>
            <p:spPr>
              <a:xfrm>
                <a:off x="272167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24255">
                    <a:moveTo>
                      <a:pt x="557164" y="102411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7" name="bk object 97"/>
              <p:cNvSpPr/>
              <p:nvPr/>
            </p:nvSpPr>
            <p:spPr>
              <a:xfrm>
                <a:off x="264141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4" y="102411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8" name="bk object 98"/>
              <p:cNvSpPr/>
              <p:nvPr/>
            </p:nvSpPr>
            <p:spPr>
              <a:xfrm>
                <a:off x="256115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7" y="102411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9" name="bk object 99"/>
              <p:cNvSpPr/>
              <p:nvPr/>
            </p:nvSpPr>
            <p:spPr>
              <a:xfrm>
                <a:off x="248086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9" y="102411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0" name="bk object 100"/>
              <p:cNvSpPr/>
              <p:nvPr/>
            </p:nvSpPr>
            <p:spPr>
              <a:xfrm>
                <a:off x="240063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4" y="102411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1" name="bk object 101"/>
              <p:cNvSpPr/>
              <p:nvPr/>
            </p:nvSpPr>
            <p:spPr>
              <a:xfrm>
                <a:off x="232035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4" y="102411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2" name="bk object 102"/>
              <p:cNvSpPr/>
              <p:nvPr/>
            </p:nvSpPr>
            <p:spPr>
              <a:xfrm>
                <a:off x="224008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4" y="102411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3" name="bk object 103"/>
              <p:cNvSpPr/>
              <p:nvPr/>
            </p:nvSpPr>
            <p:spPr>
              <a:xfrm>
                <a:off x="215982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5" y="102411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4" name="bk object 104"/>
              <p:cNvSpPr/>
              <p:nvPr/>
            </p:nvSpPr>
            <p:spPr>
              <a:xfrm>
                <a:off x="207953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7" y="102411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5" name="bk object 105"/>
              <p:cNvSpPr/>
              <p:nvPr/>
            </p:nvSpPr>
            <p:spPr>
              <a:xfrm>
                <a:off x="199931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5" y="1024117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6" name="bk object 106"/>
              <p:cNvSpPr/>
              <p:nvPr/>
            </p:nvSpPr>
            <p:spPr>
              <a:xfrm>
                <a:off x="1919011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7" y="102411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7" name="bk object 107"/>
              <p:cNvSpPr/>
              <p:nvPr/>
            </p:nvSpPr>
            <p:spPr>
              <a:xfrm>
                <a:off x="183873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8" y="102411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8" name="bk object 108"/>
              <p:cNvSpPr/>
              <p:nvPr/>
            </p:nvSpPr>
            <p:spPr>
              <a:xfrm>
                <a:off x="175848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7" y="1024118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9" name="bk object 109"/>
              <p:cNvSpPr/>
              <p:nvPr/>
            </p:nvSpPr>
            <p:spPr>
              <a:xfrm>
                <a:off x="1678208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9" y="102411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0" name="bk object 110"/>
              <p:cNvSpPr/>
              <p:nvPr/>
            </p:nvSpPr>
            <p:spPr>
              <a:xfrm>
                <a:off x="159795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8" y="102411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1" name="bk object 111"/>
              <p:cNvSpPr/>
              <p:nvPr/>
            </p:nvSpPr>
            <p:spPr>
              <a:xfrm>
                <a:off x="1517688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6" y="102411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2" name="bk object 112"/>
              <p:cNvSpPr/>
              <p:nvPr/>
            </p:nvSpPr>
            <p:spPr>
              <a:xfrm>
                <a:off x="143741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7" y="1024119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3" name="bk object 113"/>
              <p:cNvSpPr/>
              <p:nvPr/>
            </p:nvSpPr>
            <p:spPr>
              <a:xfrm>
                <a:off x="1357152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9" y="102412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4" name="bk object 114"/>
              <p:cNvSpPr/>
              <p:nvPr/>
            </p:nvSpPr>
            <p:spPr>
              <a:xfrm>
                <a:off x="127686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72" y="102412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5" name="bk object 115"/>
              <p:cNvSpPr/>
              <p:nvPr/>
            </p:nvSpPr>
            <p:spPr>
              <a:xfrm>
                <a:off x="119663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9" y="102412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6" name="bk object 116"/>
              <p:cNvSpPr/>
              <p:nvPr/>
            </p:nvSpPr>
            <p:spPr>
              <a:xfrm>
                <a:off x="1116355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7" y="102412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7" name="bk object 117"/>
              <p:cNvSpPr/>
              <p:nvPr/>
            </p:nvSpPr>
            <p:spPr>
              <a:xfrm>
                <a:off x="103606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9" y="102412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8" name="bk object 118"/>
              <p:cNvSpPr/>
              <p:nvPr/>
            </p:nvSpPr>
            <p:spPr>
              <a:xfrm>
                <a:off x="95582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8" y="102412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9" name="bk object 119"/>
              <p:cNvSpPr/>
              <p:nvPr/>
            </p:nvSpPr>
            <p:spPr>
              <a:xfrm>
                <a:off x="875546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72" y="102412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0" name="bk object 120"/>
              <p:cNvSpPr/>
              <p:nvPr/>
            </p:nvSpPr>
            <p:spPr>
              <a:xfrm>
                <a:off x="795312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7" y="102412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1" name="bk object 121"/>
              <p:cNvSpPr/>
              <p:nvPr/>
            </p:nvSpPr>
            <p:spPr>
              <a:xfrm>
                <a:off x="715013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70" y="1024122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2" name="bk object 122"/>
              <p:cNvSpPr/>
              <p:nvPr/>
            </p:nvSpPr>
            <p:spPr>
              <a:xfrm>
                <a:off x="634727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72" y="102412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3" name="bk object 123"/>
              <p:cNvSpPr/>
              <p:nvPr/>
            </p:nvSpPr>
            <p:spPr>
              <a:xfrm>
                <a:off x="55450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9" y="102412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4" name="bk object 124"/>
              <p:cNvSpPr/>
              <p:nvPr/>
            </p:nvSpPr>
            <p:spPr>
              <a:xfrm>
                <a:off x="47419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72" y="1024123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5" name="bk object 125"/>
              <p:cNvSpPr/>
              <p:nvPr/>
            </p:nvSpPr>
            <p:spPr>
              <a:xfrm>
                <a:off x="39397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8" y="102412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6" name="bk object 126"/>
              <p:cNvSpPr/>
              <p:nvPr/>
            </p:nvSpPr>
            <p:spPr>
              <a:xfrm>
                <a:off x="313690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8" y="102412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7" name="bk object 127"/>
              <p:cNvSpPr/>
              <p:nvPr/>
            </p:nvSpPr>
            <p:spPr>
              <a:xfrm>
                <a:off x="233404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71" y="102412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8" name="bk object 128"/>
              <p:cNvSpPr/>
              <p:nvPr/>
            </p:nvSpPr>
            <p:spPr>
              <a:xfrm>
                <a:off x="153162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69" y="102412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9" name="bk object 129"/>
              <p:cNvSpPr/>
              <p:nvPr/>
            </p:nvSpPr>
            <p:spPr>
              <a:xfrm>
                <a:off x="72879" y="0"/>
                <a:ext cx="557530" cy="1024255"/>
              </a:xfrm>
              <a:custGeom>
                <a:avLst/>
                <a:gdLst/>
                <a:ahLst/>
                <a:cxnLst/>
                <a:rect l="l" t="t" r="r" b="b"/>
                <a:pathLst>
                  <a:path w="557530" h="1024255">
                    <a:moveTo>
                      <a:pt x="557173" y="1024125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0" name="bk object 130"/>
              <p:cNvSpPr/>
              <p:nvPr/>
            </p:nvSpPr>
            <p:spPr>
              <a:xfrm>
                <a:off x="0" y="13593"/>
                <a:ext cx="549910" cy="1010919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1010919">
                    <a:moveTo>
                      <a:pt x="549779" y="101053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1" name="bk object 131"/>
              <p:cNvSpPr/>
              <p:nvPr/>
            </p:nvSpPr>
            <p:spPr>
              <a:xfrm>
                <a:off x="0" y="161111"/>
                <a:ext cx="46990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863600">
                    <a:moveTo>
                      <a:pt x="469519" y="863014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2" name="bk object 132"/>
              <p:cNvSpPr/>
              <p:nvPr/>
            </p:nvSpPr>
            <p:spPr>
              <a:xfrm>
                <a:off x="0" y="308670"/>
                <a:ext cx="389255" cy="715645"/>
              </a:xfrm>
              <a:custGeom>
                <a:avLst/>
                <a:gdLst/>
                <a:ahLst/>
                <a:cxnLst/>
                <a:rect l="l" t="t" r="r" b="b"/>
                <a:pathLst>
                  <a:path w="389255" h="715644">
                    <a:moveTo>
                      <a:pt x="389240" y="71545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3" name="bk object 133"/>
              <p:cNvSpPr/>
              <p:nvPr/>
            </p:nvSpPr>
            <p:spPr>
              <a:xfrm>
                <a:off x="0" y="456174"/>
                <a:ext cx="30924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568325">
                    <a:moveTo>
                      <a:pt x="308992" y="56795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4" name="bk object 134"/>
              <p:cNvSpPr/>
              <p:nvPr/>
            </p:nvSpPr>
            <p:spPr>
              <a:xfrm>
                <a:off x="0" y="603695"/>
                <a:ext cx="229235" cy="42100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421005">
                    <a:moveTo>
                      <a:pt x="228732" y="420431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5" name="bk object 135"/>
              <p:cNvSpPr/>
              <p:nvPr/>
            </p:nvSpPr>
            <p:spPr>
              <a:xfrm>
                <a:off x="0" y="751256"/>
                <a:ext cx="14859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273050">
                    <a:moveTo>
                      <a:pt x="148454" y="272870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6" name="bk object 136"/>
              <p:cNvSpPr/>
              <p:nvPr/>
            </p:nvSpPr>
            <p:spPr>
              <a:xfrm>
                <a:off x="0" y="898760"/>
                <a:ext cx="6858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125730">
                    <a:moveTo>
                      <a:pt x="68204" y="125366"/>
                    </a:moveTo>
                    <a:lnTo>
                      <a:pt x="0" y="0"/>
                    </a:lnTo>
                  </a:path>
                </a:pathLst>
              </a:custGeom>
              <a:ln w="999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7" name="bk object 137"/>
              <p:cNvSpPr/>
              <p:nvPr/>
            </p:nvSpPr>
            <p:spPr>
              <a:xfrm>
                <a:off x="0" y="1051052"/>
                <a:ext cx="1218946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189460" h="91440">
                    <a:moveTo>
                      <a:pt x="0" y="91439"/>
                    </a:moveTo>
                    <a:lnTo>
                      <a:pt x="12188952" y="91439"/>
                    </a:lnTo>
                    <a:lnTo>
                      <a:pt x="12188952" y="0"/>
                    </a:lnTo>
                    <a:lnTo>
                      <a:pt x="0" y="0"/>
                    </a:lnTo>
                    <a:lnTo>
                      <a:pt x="0" y="91439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332" y="247574"/>
              <a:ext cx="1785337" cy="582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42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8" r:id="rId6"/>
    <p:sldLayoutId id="2147483669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Impac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T-kUcQb84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7iNT_Jm71Y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ehps/rem/home/booklets/hwdg.pdf" TargetMode="External"/><Relationship Id="rId2" Type="http://schemas.openxmlformats.org/officeDocument/2006/relationships/hyperlink" Target="https://www.purdue.edu/ehps/rem/hmm/spill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video" Target="https://www.youtube.com/embed/PqyUtQv1WoQ?t=17s" TargetMode="External"/><Relationship Id="rId1" Type="http://schemas.openxmlformats.org/officeDocument/2006/relationships/video" Target="https://www.youtube.com/embed/xbwNJhJwnSs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etools/pit/forklift/electric.html" TargetMode="External"/><Relationship Id="rId2" Type="http://schemas.openxmlformats.org/officeDocument/2006/relationships/hyperlink" Target="http://batteryuniversi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rdue.edu/newsroom/purduetoday/releases/2014/Q3/battery-disposal-when-rechargeable-isnt-reusable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Battery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2017</a:t>
            </a:r>
          </a:p>
          <a:p>
            <a:endParaRPr lang="en-US" dirty="0"/>
          </a:p>
          <a:p>
            <a:r>
              <a:rPr lang="en-US" dirty="0"/>
              <a:t>Dr. Matthew Swabey maswabey@purduee.edu</a:t>
            </a:r>
          </a:p>
        </p:txBody>
      </p:sp>
    </p:spTree>
    <p:extLst>
      <p:ext uri="{BB962C8B-B14F-4D97-AF65-F5344CB8AC3E}">
        <p14:creationId xmlns:p14="http://schemas.microsoft.com/office/powerpoint/2010/main" val="33347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EMERGENCY PROCEEDURE: Sulfuric Acid Spill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Neutralize the spill with soda ash or baking soda. Use 1 pound of baking soda to 1 gallon of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acid reaction is complete when it stops fizzing. Make certain that the acid is neutralized by checking the pH is neutral between 6 and 8.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Absorb neutralized material onto clay or other absorbent material, if necessary. If the spill is very large, contain the spill with earth or clay dikes.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Brush under the battery connectors and remove all grime. Rinse the residue from the battery with clean water with a hose.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Report the incident to your supervisor.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proper disposal by contacting local environmental authorities.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0" y="1228271"/>
            <a:ext cx="161925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9913" y="6000003"/>
            <a:ext cx="713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https://www.osha.gov/SLTC/etools/pit/forklift/electric.html#procedure</a:t>
            </a:r>
          </a:p>
        </p:txBody>
      </p:sp>
    </p:spTree>
    <p:extLst>
      <p:ext uri="{BB962C8B-B14F-4D97-AF65-F5344CB8AC3E}">
        <p14:creationId xmlns:p14="http://schemas.microsoft.com/office/powerpoint/2010/main" val="9391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Nickel Cadmium and Nickel Metal Hydride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NiCd</a:t>
            </a:r>
            <a:r>
              <a:rPr lang="en-US" dirty="0"/>
              <a:t> and NiMH</a:t>
            </a:r>
          </a:p>
        </p:txBody>
      </p:sp>
      <p:pic>
        <p:nvPicPr>
          <p:cNvPr id="5122" name="Picture 2" descr="Image result for nickel metal hydr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2"/>
          <a:stretch/>
        </p:blipFill>
        <p:spPr bwMode="auto">
          <a:xfrm>
            <a:off x="8308975" y="1335088"/>
            <a:ext cx="3429000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0" y="3889379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434398"/>
            <a:ext cx="7743824" cy="3491949"/>
          </a:xfrm>
        </p:spPr>
        <p:txBody>
          <a:bodyPr/>
          <a:lstStyle/>
          <a:p>
            <a:r>
              <a:rPr lang="en-US" dirty="0"/>
              <a:t>A “roll” of cadmium or metal hydride, separator and nickel plate</a:t>
            </a:r>
          </a:p>
          <a:p>
            <a:r>
              <a:rPr lang="en-US" dirty="0"/>
              <a:t>Pressure release membrane</a:t>
            </a:r>
          </a:p>
          <a:p>
            <a:r>
              <a:rPr lang="en-US" dirty="0"/>
              <a:t>Alkali Electrolyte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25" y="1428750"/>
            <a:ext cx="3257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Cadmium</a:t>
            </a:r>
          </a:p>
          <a:p>
            <a:pPr lvl="1"/>
            <a:r>
              <a:rPr lang="en-US" dirty="0"/>
              <a:t>More harmful than lead if ingested</a:t>
            </a:r>
          </a:p>
          <a:p>
            <a:pPr lvl="1"/>
            <a:r>
              <a:rPr lang="en-US" dirty="0"/>
              <a:t>Absorbed through the skin</a:t>
            </a:r>
          </a:p>
          <a:p>
            <a:r>
              <a:rPr lang="en-US" dirty="0"/>
              <a:t>NiMH is considered non-toxic</a:t>
            </a:r>
          </a:p>
          <a:p>
            <a:r>
              <a:rPr lang="en-US" dirty="0"/>
              <a:t>Heating from short circuits, &lt;50V, see Lead Acid</a:t>
            </a:r>
          </a:p>
          <a:p>
            <a:r>
              <a:rPr lang="en-US" dirty="0"/>
              <a:t>Weight of the Battery – not discussed further</a:t>
            </a:r>
          </a:p>
          <a:p>
            <a:r>
              <a:rPr lang="en-US" dirty="0"/>
              <a:t>If &gt;50V, electricity – not discussed further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laptop batt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91" y="4057860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Lithium-ion / Lithium-Metal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modern batteries</a:t>
            </a:r>
          </a:p>
        </p:txBody>
      </p:sp>
      <p:pic>
        <p:nvPicPr>
          <p:cNvPr id="6146" name="Picture 2" descr="Nokia Batt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294390"/>
            <a:ext cx="1700108" cy="124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ithium metal batte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6"/>
          <a:stretch/>
        </p:blipFill>
        <p:spPr bwMode="auto">
          <a:xfrm>
            <a:off x="9195541" y="2530050"/>
            <a:ext cx="2595457" cy="17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2434398"/>
            <a:ext cx="6267449" cy="39568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Electrodes are typically graphite and one of lithium cobalt oxide, </a:t>
            </a:r>
            <a:r>
              <a:rPr lang="en-US" dirty="0" err="1"/>
              <a:t>polyanion</a:t>
            </a:r>
            <a:r>
              <a:rPr lang="en-US" dirty="0"/>
              <a:t>, or spinel [Lithium metal is </a:t>
            </a:r>
            <a:r>
              <a:rPr lang="en-US" b="1" dirty="0"/>
              <a:t>lithium</a:t>
            </a:r>
            <a:r>
              <a:rPr lang="en-US" dirty="0"/>
              <a:t>]</a:t>
            </a:r>
          </a:p>
          <a:p>
            <a:r>
              <a:rPr lang="en-US" dirty="0"/>
              <a:t>Electrolyte is organic carbonate with lithium ions</a:t>
            </a:r>
          </a:p>
          <a:p>
            <a:r>
              <a:rPr lang="en-US" dirty="0"/>
              <a:t>Lithium is poisonous and highly reactive with water, creating heat</a:t>
            </a:r>
          </a:p>
          <a:p>
            <a:r>
              <a:rPr lang="en-US" dirty="0"/>
              <a:t>A heat-activated porous separator membrane should be present to prevent thermal runaway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1400175"/>
            <a:ext cx="4943475" cy="25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38376"/>
            <a:ext cx="8105774" cy="3687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Lithium is harmful if ingested</a:t>
            </a:r>
          </a:p>
          <a:p>
            <a:r>
              <a:rPr lang="en-US" dirty="0"/>
              <a:t>Fire: The electrolyte is extremely flammable</a:t>
            </a:r>
          </a:p>
          <a:p>
            <a:r>
              <a:rPr lang="en-US" dirty="0"/>
              <a:t>Batteries are very vulnerable to separator damage from crushing, dropping or penetrating</a:t>
            </a:r>
          </a:p>
          <a:p>
            <a:r>
              <a:rPr lang="en-US" dirty="0"/>
              <a:t>Lithium-ion fire can only be extinguished by:</a:t>
            </a:r>
          </a:p>
          <a:p>
            <a:pPr lvl="1"/>
            <a:r>
              <a:rPr lang="en-US" dirty="0"/>
              <a:t>Foam, CO2, dry chemical</a:t>
            </a:r>
          </a:p>
          <a:p>
            <a:pPr lvl="1"/>
            <a:r>
              <a:rPr lang="en-US" dirty="0"/>
              <a:t>Powdered graphite, copper powder, sodium carbonate</a:t>
            </a:r>
          </a:p>
          <a:p>
            <a:pPr lvl="1"/>
            <a:r>
              <a:rPr lang="en-US" dirty="0"/>
              <a:t>Use water only to prevent fire spread</a:t>
            </a:r>
          </a:p>
          <a:p>
            <a:r>
              <a:rPr lang="en-US" dirty="0"/>
              <a:t>Heating from short circuits, &lt;50V, see Lead Acid</a:t>
            </a:r>
          </a:p>
          <a:p>
            <a:r>
              <a:rPr lang="en-US" dirty="0"/>
              <a:t>Weight of the Battery – not discussed further</a:t>
            </a:r>
          </a:p>
          <a:p>
            <a:r>
              <a:rPr lang="en-US" dirty="0"/>
              <a:t>If &gt;50V, electricity – not discussed further</a:t>
            </a:r>
          </a:p>
          <a:p>
            <a:endParaRPr lang="en-US" dirty="0"/>
          </a:p>
        </p:txBody>
      </p:sp>
      <p:pic>
        <p:nvPicPr>
          <p:cNvPr id="4" name="zT-kUcQb84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01354" y="3971925"/>
            <a:ext cx="3952496" cy="22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Battery Safety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1" y="1640079"/>
            <a:ext cx="7141233" cy="432561"/>
          </a:xfrm>
        </p:spPr>
        <p:txBody>
          <a:bodyPr>
            <a:normAutofit fontScale="90000"/>
          </a:bodyPr>
          <a:lstStyle/>
          <a:p>
            <a:r>
              <a:rPr lang="en-US" dirty="0"/>
              <a:t>Supply Chain Security</a:t>
            </a:r>
          </a:p>
        </p:txBody>
      </p:sp>
      <p:pic>
        <p:nvPicPr>
          <p:cNvPr id="6" name="Picture 4" descr="Image result for tesla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28" y="3807625"/>
            <a:ext cx="3824677" cy="25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1" y="2434398"/>
            <a:ext cx="7141233" cy="3491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purchase batteries and chargers from known good US suppliers with UL marks</a:t>
            </a:r>
          </a:p>
          <a:p>
            <a:pPr lvl="1"/>
            <a:r>
              <a:rPr lang="en-US" b="1" strike="sngStrike" dirty="0">
                <a:solidFill>
                  <a:srgbClr val="FF0000"/>
                </a:solidFill>
              </a:rPr>
              <a:t>AMAZON </a:t>
            </a:r>
            <a:r>
              <a:rPr lang="en-US" b="1" dirty="0">
                <a:solidFill>
                  <a:srgbClr val="FF0000"/>
                </a:solidFill>
              </a:rPr>
              <a:t>– it’s a marketplace not a vendor</a:t>
            </a:r>
          </a:p>
          <a:p>
            <a:pPr lvl="1"/>
            <a:r>
              <a:rPr lang="en-US" b="1" strike="sngStrike" dirty="0">
                <a:solidFill>
                  <a:srgbClr val="FF0000"/>
                </a:solidFill>
              </a:rPr>
              <a:t>eBay </a:t>
            </a:r>
            <a:r>
              <a:rPr lang="en-US" b="1" dirty="0">
                <a:solidFill>
                  <a:srgbClr val="FF0000"/>
                </a:solidFill>
              </a:rPr>
              <a:t>- it’s a marketplace not a vendor</a:t>
            </a:r>
          </a:p>
          <a:p>
            <a:pPr lvl="1"/>
            <a:r>
              <a:rPr lang="en-US" b="1" dirty="0"/>
              <a:t>Grainger</a:t>
            </a:r>
          </a:p>
          <a:p>
            <a:pPr lvl="1"/>
            <a:r>
              <a:rPr lang="en-US" b="1" dirty="0" err="1"/>
              <a:t>DigiKey</a:t>
            </a:r>
            <a:r>
              <a:rPr lang="en-US" b="1" dirty="0"/>
              <a:t>, Mouser, Newark</a:t>
            </a:r>
          </a:p>
          <a:p>
            <a:pPr lvl="1"/>
            <a:r>
              <a:rPr lang="en-US" b="1" dirty="0" err="1"/>
              <a:t>SparkFun</a:t>
            </a:r>
            <a:r>
              <a:rPr lang="en-US" b="1" dirty="0"/>
              <a:t>, </a:t>
            </a:r>
            <a:r>
              <a:rPr lang="en-US" b="1" dirty="0" err="1"/>
              <a:t>Adafruit</a:t>
            </a:r>
            <a:endParaRPr lang="en-US" b="1" dirty="0"/>
          </a:p>
          <a:p>
            <a:r>
              <a:rPr lang="en-US" dirty="0"/>
              <a:t>Actively police this – do not hesitate to impound unknown batteries/chargers</a:t>
            </a:r>
          </a:p>
        </p:txBody>
      </p:sp>
      <p:pic>
        <p:nvPicPr>
          <p:cNvPr id="10" name="z7iNT_Jm71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51328" y="1350625"/>
            <a:ext cx="3853415" cy="21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 Protection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2434398"/>
            <a:ext cx="5772149" cy="38806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Batteries should never be:</a:t>
            </a:r>
          </a:p>
          <a:p>
            <a:pPr lvl="1"/>
            <a:r>
              <a:rPr lang="en-US" dirty="0"/>
              <a:t>Shaken</a:t>
            </a:r>
          </a:p>
          <a:p>
            <a:pPr lvl="1"/>
            <a:r>
              <a:rPr lang="en-US" dirty="0"/>
              <a:t>Pierced</a:t>
            </a:r>
          </a:p>
          <a:p>
            <a:pPr lvl="1"/>
            <a:r>
              <a:rPr lang="en-US" dirty="0"/>
              <a:t>Deformed</a:t>
            </a:r>
          </a:p>
          <a:p>
            <a:pPr lvl="1"/>
            <a:r>
              <a:rPr lang="en-US" dirty="0"/>
              <a:t>Stressed</a:t>
            </a:r>
          </a:p>
          <a:p>
            <a:r>
              <a:rPr lang="en-US" dirty="0"/>
              <a:t>Hazards are</a:t>
            </a:r>
          </a:p>
          <a:p>
            <a:pPr lvl="1"/>
            <a:r>
              <a:rPr lang="en-US" dirty="0"/>
              <a:t>Fire</a:t>
            </a:r>
          </a:p>
          <a:p>
            <a:pPr lvl="1"/>
            <a:r>
              <a:rPr lang="en-US" dirty="0"/>
              <a:t>Leakage of various chemicals</a:t>
            </a:r>
          </a:p>
          <a:p>
            <a:r>
              <a:rPr lang="en-US" dirty="0"/>
              <a:t>Remember batteries are heavy</a:t>
            </a:r>
          </a:p>
          <a:p>
            <a:r>
              <a:rPr lang="en-US" dirty="0"/>
              <a:t>Storage in individual bags in a non-conductive box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65832" y="2278380"/>
            <a:ext cx="578329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Do not handle broken cells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Li-ion wash hands, don’t touch mouth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err="1"/>
              <a:t>NiCd</a:t>
            </a:r>
            <a:r>
              <a:rPr lang="en-US" sz="2200" dirty="0"/>
              <a:t> is toxic to the touch – contact REM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NiMH is considered safe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hlinkClick r:id="rId2"/>
              </a:rPr>
              <a:t>https://www.purdue.edu/ehps/rem/hmm/spills.htm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Dispose according to Purdue policies </a:t>
            </a:r>
            <a:r>
              <a:rPr lang="en-US" sz="2200" dirty="0">
                <a:hlinkClick r:id="rId3"/>
              </a:rPr>
              <a:t>https://www.purdue.edu/ehps/rem/home/booklets/hwdg.pdf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845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ross section of a prismatic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6" y="3892585"/>
            <a:ext cx="2201758" cy="20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2" y="2434398"/>
            <a:ext cx="4643662" cy="3491949"/>
          </a:xfrm>
        </p:spPr>
        <p:txBody>
          <a:bodyPr/>
          <a:lstStyle/>
          <a:p>
            <a:r>
              <a:rPr lang="en-US" dirty="0"/>
              <a:t>Size, shape and capacity</a:t>
            </a:r>
          </a:p>
          <a:p>
            <a:r>
              <a:rPr lang="en-US" dirty="0"/>
              <a:t>Chemistry of battery</a:t>
            </a:r>
          </a:p>
          <a:p>
            <a:pPr lvl="1"/>
            <a:r>
              <a:rPr lang="en-US" dirty="0"/>
              <a:t>Lead Acid</a:t>
            </a:r>
          </a:p>
          <a:p>
            <a:pPr lvl="2"/>
            <a:r>
              <a:rPr lang="en-US" dirty="0"/>
              <a:t>Sealed or vented? </a:t>
            </a:r>
          </a:p>
          <a:p>
            <a:pPr lvl="2"/>
            <a:r>
              <a:rPr lang="en-US" dirty="0"/>
              <a:t>(SLA vs. lead acid)</a:t>
            </a:r>
          </a:p>
          <a:p>
            <a:pPr lvl="1"/>
            <a:r>
              <a:rPr lang="en-US" dirty="0"/>
              <a:t>NiCad, NiMH</a:t>
            </a:r>
          </a:p>
          <a:p>
            <a:pPr lvl="1"/>
            <a:r>
              <a:rPr lang="en-US" dirty="0"/>
              <a:t>Lithium-ion Lithium-metal</a:t>
            </a:r>
          </a:p>
          <a:p>
            <a:r>
              <a:rPr lang="en-US" dirty="0"/>
              <a:t>Precautions and resources</a:t>
            </a:r>
          </a:p>
        </p:txBody>
      </p:sp>
      <p:pic>
        <p:nvPicPr>
          <p:cNvPr id="4098" name="Picture 2" descr="Popular 18650 lithium-ion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6" y="1401286"/>
            <a:ext cx="2000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tton c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401286"/>
            <a:ext cx="22288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pouch c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3531712"/>
            <a:ext cx="192405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36870" y="604845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Pouch 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0799" y="604845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Prismatic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9699" y="317246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Coin cell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1864" y="317246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Cell</a:t>
            </a:r>
          </a:p>
        </p:txBody>
      </p:sp>
      <p:pic>
        <p:nvPicPr>
          <p:cNvPr id="4106" name="Picture 10" descr="Image result for liion batt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1525111"/>
            <a:ext cx="2095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liion batter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13343"/>
          <a:stretch/>
        </p:blipFill>
        <p:spPr bwMode="auto">
          <a:xfrm>
            <a:off x="10011901" y="4181474"/>
            <a:ext cx="2011823" cy="13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441213" y="317246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Multi-cell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54328" y="604845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Multi-cell</a:t>
            </a:r>
          </a:p>
        </p:txBody>
      </p:sp>
    </p:spTree>
    <p:extLst>
      <p:ext uri="{BB962C8B-B14F-4D97-AF65-F5344CB8AC3E}">
        <p14:creationId xmlns:p14="http://schemas.microsoft.com/office/powerpoint/2010/main" val="34005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34398"/>
            <a:ext cx="6267449" cy="24328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Tape all exposed terminals</a:t>
            </a:r>
          </a:p>
          <a:p>
            <a:r>
              <a:rPr lang="en-US" dirty="0"/>
              <a:t>Inline fuses on battery cables</a:t>
            </a:r>
          </a:p>
          <a:p>
            <a:pPr lvl="1"/>
            <a:r>
              <a:rPr lang="en-US" dirty="0"/>
              <a:t>Battery sets fused between batteries</a:t>
            </a:r>
          </a:p>
          <a:p>
            <a:r>
              <a:rPr lang="en-US" dirty="0"/>
              <a:t>Do not allow homemade </a:t>
            </a:r>
            <a:r>
              <a:rPr lang="en-US" dirty="0" err="1"/>
              <a:t>multicell</a:t>
            </a:r>
            <a:r>
              <a:rPr lang="en-US" dirty="0"/>
              <a:t> batteries (without audit)</a:t>
            </a:r>
          </a:p>
          <a:p>
            <a:r>
              <a:rPr lang="en-US" dirty="0"/>
              <a:t>Never mix sizes, capacities or chemistries in the same battery compartment/</a:t>
            </a:r>
            <a:r>
              <a:rPr lang="en-US" dirty="0" err="1"/>
              <a:t>multicell</a:t>
            </a:r>
            <a:r>
              <a:rPr lang="en-US" dirty="0"/>
              <a:t> battery</a:t>
            </a:r>
          </a:p>
        </p:txBody>
      </p:sp>
      <p:pic>
        <p:nvPicPr>
          <p:cNvPr id="4" name="xbwNJhJwnS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91245" y="1323616"/>
            <a:ext cx="4293080" cy="2414858"/>
          </a:xfrm>
          <a:prstGeom prst="rect">
            <a:avLst/>
          </a:prstGeom>
        </p:spPr>
      </p:pic>
      <p:pic>
        <p:nvPicPr>
          <p:cNvPr id="1026" name="Picture 2" descr="http://img.jpcycles.com/zoom/381-794_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4634077"/>
            <a:ext cx="2114549" cy="178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qyUtQv1WoQ">
            <a:hlinkClick r:id="" action="ppaction://media"/>
            <a:extLst>
              <a:ext uri="{FF2B5EF4-FFF2-40B4-BE49-F238E27FC236}">
                <a16:creationId xmlns:a16="http://schemas.microsoft.com/office/drawing/2014/main" xmlns="" id="{8F14C9FF-7A1C-4B69-B733-D67A4A85ED4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591245" y="3905250"/>
            <a:ext cx="4293080" cy="2286000"/>
          </a:xfrm>
          <a:prstGeom prst="rect">
            <a:avLst/>
          </a:prstGeom>
        </p:spPr>
      </p:pic>
      <p:pic>
        <p:nvPicPr>
          <p:cNvPr id="6" name="Picture 2" descr="Image result for battery safety fuseable connections">
            <a:extLst>
              <a:ext uri="{FF2B5EF4-FFF2-40B4-BE49-F238E27FC236}">
                <a16:creationId xmlns:a16="http://schemas.microsoft.com/office/drawing/2014/main" xmlns="" id="{95028079-A105-4A5F-89AF-3BD3F612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53" y="4636440"/>
            <a:ext cx="1915371" cy="17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Charging Precautions: Lead </a:t>
            </a:r>
            <a:r>
              <a:rPr lang="en-US" dirty="0" err="1"/>
              <a:t>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34398"/>
            <a:ext cx="9048749" cy="3491949"/>
          </a:xfrm>
        </p:spPr>
        <p:txBody>
          <a:bodyPr/>
          <a:lstStyle/>
          <a:p>
            <a:r>
              <a:rPr lang="en-US" dirty="0"/>
              <a:t>Always use a US sourced UL charger</a:t>
            </a:r>
          </a:p>
          <a:p>
            <a:r>
              <a:rPr lang="en-US" dirty="0"/>
              <a:t>Adequate signs – no smoking, explosive gas hazard</a:t>
            </a:r>
          </a:p>
          <a:p>
            <a:r>
              <a:rPr lang="en-US" dirty="0"/>
              <a:t>Adequate ventilation provided</a:t>
            </a:r>
          </a:p>
          <a:p>
            <a:r>
              <a:rPr lang="en-US" dirty="0"/>
              <a:t>Eyewash and running water available</a:t>
            </a:r>
          </a:p>
          <a:p>
            <a:r>
              <a:rPr lang="en-US" dirty="0"/>
              <a:t>Chemicals for spill management available</a:t>
            </a:r>
          </a:p>
          <a:p>
            <a:r>
              <a:rPr lang="en-US" dirty="0"/>
              <a:t>Acid resistant floor and shelving required</a:t>
            </a:r>
          </a:p>
          <a:p>
            <a:r>
              <a:rPr lang="en-US" dirty="0"/>
              <a:t>Do not recharge old or damaged batteries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ingested battery – [more for children]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34398"/>
            <a:ext cx="8443807" cy="38973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battery often gets stuck in the esophagus (the tube that passes food)</a:t>
            </a:r>
          </a:p>
          <a:p>
            <a:r>
              <a:rPr lang="en-US" dirty="0"/>
              <a:t>Water or saliva creates an electrical current that can trigger a chemical reaction producing hydroxide, a caustic ion that causes serious burns to the surrounding tissue</a:t>
            </a:r>
          </a:p>
          <a:p>
            <a:r>
              <a:rPr lang="en-US" dirty="0"/>
              <a:t>Doctors often misdiagnose the symptoms, which can be: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Poor appetite</a:t>
            </a:r>
          </a:p>
          <a:p>
            <a:pPr lvl="1"/>
            <a:r>
              <a:rPr lang="en-US" dirty="0"/>
              <a:t>Weariness</a:t>
            </a:r>
          </a:p>
          <a:p>
            <a:r>
              <a:rPr lang="en-US" dirty="0"/>
              <a:t>Batteries that make it through the esophagus often move through the digestive tract with little or no lasting damage</a:t>
            </a:r>
          </a:p>
        </p:txBody>
      </p:sp>
    </p:spTree>
    <p:extLst>
      <p:ext uri="{BB962C8B-B14F-4D97-AF65-F5344CB8AC3E}">
        <p14:creationId xmlns:p14="http://schemas.microsoft.com/office/powerpoint/2010/main" val="4262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 Projects involving batteries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only US sourced cells with a </a:t>
            </a:r>
            <a:r>
              <a:rPr lang="en-US" b="1" dirty="0"/>
              <a:t>matching</a:t>
            </a:r>
            <a:r>
              <a:rPr lang="en-US" dirty="0"/>
              <a:t> charger</a:t>
            </a:r>
          </a:p>
          <a:p>
            <a:r>
              <a:rPr lang="en-US" dirty="0"/>
              <a:t>Batteries expand when charged – ensure this is accounted for in the space the design allocates</a:t>
            </a:r>
          </a:p>
          <a:p>
            <a:r>
              <a:rPr lang="en-US" dirty="0"/>
              <a:t>All batteries must be fused - period </a:t>
            </a:r>
          </a:p>
          <a:p>
            <a:r>
              <a:rPr lang="en-US" dirty="0"/>
              <a:t>No homemade multi-cell batteries without audit</a:t>
            </a:r>
          </a:p>
          <a:p>
            <a:pPr lvl="1"/>
            <a:r>
              <a:rPr lang="en-US" dirty="0"/>
              <a:t>Charging strategy</a:t>
            </a:r>
          </a:p>
          <a:p>
            <a:pPr lvl="1"/>
            <a:r>
              <a:rPr lang="en-US" dirty="0"/>
              <a:t>Monitoring strategy on an individual cell basis</a:t>
            </a:r>
          </a:p>
          <a:p>
            <a:pPr lvl="1"/>
            <a:r>
              <a:rPr lang="en-US" dirty="0" err="1"/>
              <a:t>Multicells</a:t>
            </a:r>
            <a:r>
              <a:rPr lang="en-US" dirty="0"/>
              <a:t> require fuses between cells</a:t>
            </a:r>
          </a:p>
        </p:txBody>
      </p:sp>
      <p:pic>
        <p:nvPicPr>
          <p:cNvPr id="3074" name="Picture 2" descr="Lithium Ion Battery - 1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400175"/>
            <a:ext cx="18732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arkFun Battery Babysitter - LiPo Battery Mana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3273425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6923" y="5289541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SparkFun</a:t>
            </a:r>
            <a:r>
              <a:rPr lang="en-US" dirty="0"/>
              <a:t> </a:t>
            </a:r>
            <a:r>
              <a:rPr lang="en-US" dirty="0" err="1"/>
              <a:t>LiPo</a:t>
            </a:r>
            <a:r>
              <a:rPr lang="en-US" dirty="0"/>
              <a:t> battery and </a:t>
            </a:r>
          </a:p>
          <a:p>
            <a:r>
              <a:rPr lang="en-US" dirty="0"/>
              <a:t>Battery Manager Circuit</a:t>
            </a:r>
          </a:p>
        </p:txBody>
      </p:sp>
    </p:spTree>
    <p:extLst>
      <p:ext uri="{BB962C8B-B14F-4D97-AF65-F5344CB8AC3E}">
        <p14:creationId xmlns:p14="http://schemas.microsoft.com/office/powerpoint/2010/main" val="25746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to create a Battery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References to compatibility between charger and battery</a:t>
            </a:r>
          </a:p>
          <a:p>
            <a:pPr lvl="1"/>
            <a:r>
              <a:rPr lang="en-US" dirty="0"/>
              <a:t>Battery model and vendor – UL approved?</a:t>
            </a:r>
          </a:p>
          <a:p>
            <a:pPr lvl="1"/>
            <a:r>
              <a:rPr lang="en-US" dirty="0"/>
              <a:t>Battery charger model and vendor – UL approved?</a:t>
            </a:r>
          </a:p>
          <a:p>
            <a:r>
              <a:rPr lang="en-US" dirty="0"/>
              <a:t>Battery</a:t>
            </a:r>
          </a:p>
          <a:p>
            <a:pPr lvl="1"/>
            <a:r>
              <a:rPr lang="en-US" dirty="0"/>
              <a:t>Chemistry</a:t>
            </a:r>
          </a:p>
          <a:p>
            <a:pPr lvl="1"/>
            <a:r>
              <a:rPr lang="en-US" dirty="0"/>
              <a:t>Capacity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Highest voltage in design</a:t>
            </a:r>
          </a:p>
          <a:p>
            <a:pPr lvl="1"/>
            <a:r>
              <a:rPr lang="en-US" dirty="0"/>
              <a:t>Deep discharge protection</a:t>
            </a:r>
          </a:p>
          <a:p>
            <a:pPr lvl="1"/>
            <a:r>
              <a:rPr lang="en-US" dirty="0"/>
              <a:t>Overcharge protection</a:t>
            </a:r>
          </a:p>
          <a:p>
            <a:pPr lvl="1"/>
            <a:r>
              <a:rPr lang="en-US" dirty="0"/>
              <a:t>Thermal protection</a:t>
            </a:r>
          </a:p>
          <a:p>
            <a:pPr lvl="1"/>
            <a:r>
              <a:rPr lang="en-US" dirty="0"/>
              <a:t>Fusing strategy</a:t>
            </a:r>
          </a:p>
        </p:txBody>
      </p:sp>
    </p:spTree>
    <p:extLst>
      <p:ext uri="{BB962C8B-B14F-4D97-AF65-F5344CB8AC3E}">
        <p14:creationId xmlns:p14="http://schemas.microsoft.com/office/powerpoint/2010/main" val="24067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Preparing for an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Fire</a:t>
            </a:r>
          </a:p>
          <a:p>
            <a:pPr lvl="1"/>
            <a:r>
              <a:rPr lang="en-US" sz="1600" dirty="0"/>
              <a:t>CO2 or dry powder extinguisher in proximity and known to students and staff</a:t>
            </a:r>
          </a:p>
          <a:p>
            <a:pPr lvl="1"/>
            <a:r>
              <a:rPr lang="en-US" sz="1600" dirty="0"/>
              <a:t>Bucket of sand to deposit battery into or sand on top</a:t>
            </a:r>
          </a:p>
          <a:p>
            <a:pPr lvl="1"/>
            <a:r>
              <a:rPr lang="en-US" sz="1600" dirty="0"/>
              <a:t>Charge on heatproof mat</a:t>
            </a:r>
          </a:p>
          <a:p>
            <a:pPr lvl="1"/>
            <a:r>
              <a:rPr lang="en-US" sz="1600" b="1" dirty="0"/>
              <a:t>Li-ion or Lead Acid: Lidded bucket of sodium carbonate. </a:t>
            </a:r>
            <a:r>
              <a:rPr lang="en-US" sz="1600" dirty="0"/>
              <a:t>Extinguishes Li-ion fire and neutralizes acid</a:t>
            </a:r>
          </a:p>
          <a:p>
            <a:r>
              <a:rPr lang="en-US" sz="2000" dirty="0"/>
              <a:t>Spill or broken cells</a:t>
            </a:r>
          </a:p>
          <a:p>
            <a:pPr lvl="1"/>
            <a:r>
              <a:rPr lang="en-US" sz="1600" dirty="0"/>
              <a:t>PPE, especially purple nitrile gloves</a:t>
            </a:r>
          </a:p>
          <a:p>
            <a:pPr lvl="1"/>
            <a:r>
              <a:rPr lang="en-US" sz="1600" dirty="0"/>
              <a:t>Be careful of disposing of </a:t>
            </a:r>
            <a:r>
              <a:rPr lang="en-US" sz="1600" dirty="0" err="1"/>
              <a:t>multicell</a:t>
            </a:r>
            <a:r>
              <a:rPr lang="en-US" sz="1600" dirty="0"/>
              <a:t> batteries that have several cells still charged</a:t>
            </a:r>
          </a:p>
          <a:p>
            <a:r>
              <a:rPr lang="en-US" sz="2000" dirty="0"/>
              <a:t>Charging</a:t>
            </a:r>
          </a:p>
          <a:p>
            <a:pPr lvl="1"/>
            <a:r>
              <a:rPr lang="en-US" sz="1600" dirty="0"/>
              <a:t>Charge on a heatproof tile</a:t>
            </a:r>
          </a:p>
          <a:p>
            <a:pPr lvl="1"/>
            <a:r>
              <a:rPr lang="en-US" sz="1600" dirty="0"/>
              <a:t>Do not allow unattended charging of experimental devices</a:t>
            </a:r>
          </a:p>
          <a:p>
            <a:pPr lvl="1"/>
            <a:endParaRPr lang="en-US" sz="1600" b="1" dirty="0"/>
          </a:p>
        </p:txBody>
      </p:sp>
      <p:pic>
        <p:nvPicPr>
          <p:cNvPr id="2050" name="Picture 2" descr="https://images-na.ssl-images-amazon.com/images/I/71L9JxuGX3L._SY35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29" y="1267424"/>
            <a:ext cx="3002651" cy="30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34398"/>
            <a:ext cx="10445150" cy="34919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 information: </a:t>
            </a:r>
            <a:r>
              <a:rPr lang="en-US" dirty="0">
                <a:hlinkClick r:id="rId2"/>
              </a:rPr>
              <a:t>http://batteryuniversity.com/</a:t>
            </a:r>
            <a:endParaRPr lang="en-US" dirty="0"/>
          </a:p>
          <a:p>
            <a:r>
              <a:rPr lang="en-US" dirty="0"/>
              <a:t>Lead acid Powered Industrial Trucks OSHA </a:t>
            </a:r>
            <a:r>
              <a:rPr lang="en-US" dirty="0" err="1"/>
              <a:t>eTool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https://www.osha.gov/SLTC/etools/pit/forklift/electric.html</a:t>
            </a:r>
            <a:endParaRPr lang="en-US" dirty="0"/>
          </a:p>
          <a:p>
            <a:r>
              <a:rPr lang="en-US" dirty="0"/>
              <a:t>Purdue REM</a:t>
            </a:r>
          </a:p>
          <a:p>
            <a:pPr lvl="1"/>
            <a:r>
              <a:rPr lang="en-US" dirty="0"/>
              <a:t>Disposal: </a:t>
            </a:r>
            <a:r>
              <a:rPr lang="en-US" dirty="0">
                <a:hlinkClick r:id="rId4"/>
              </a:rPr>
              <a:t>http://www.purdue.edu/newsroom/purduetoday/releases/2014/Q3/battery-disposal-when-rechargeable-isnt-reusable.html</a:t>
            </a:r>
            <a:endParaRPr lang="en-US" dirty="0"/>
          </a:p>
          <a:p>
            <a:pPr lvl="1"/>
            <a:r>
              <a:rPr lang="en-US" dirty="0"/>
              <a:t>Spills: </a:t>
            </a:r>
            <a:r>
              <a:rPr lang="en-US" dirty="0">
                <a:hlinkClick r:id="rId4"/>
              </a:rPr>
              <a:t>http://www.purdue.edu/newsroom/purduetoday/releases/2014/Q3/battery-disposal-when-rechargeable-isnt-reusable.html</a:t>
            </a:r>
            <a:endParaRPr lang="en-US" dirty="0"/>
          </a:p>
          <a:p>
            <a:pPr lvl="1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swallow or eat – especially small children</a:t>
            </a:r>
          </a:p>
          <a:p>
            <a:r>
              <a:rPr lang="en-US" dirty="0"/>
              <a:t>Check manufacturer specifications for appropriate charge level for long term storage</a:t>
            </a:r>
          </a:p>
        </p:txBody>
      </p:sp>
    </p:spTree>
    <p:extLst>
      <p:ext uri="{BB962C8B-B14F-4D97-AF65-F5344CB8AC3E}">
        <p14:creationId xmlns:p14="http://schemas.microsoft.com/office/powerpoint/2010/main" val="3568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 Acid Batteries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Sealed</a:t>
            </a:r>
          </a:p>
          <a:p>
            <a:r>
              <a:rPr lang="en-US" dirty="0"/>
              <a:t>Non-sealed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179" b="1179"/>
          <a:stretch>
            <a:fillRect/>
          </a:stretch>
        </p:blipFill>
        <p:spPr>
          <a:xfrm>
            <a:off x="8153400" y="1396208"/>
            <a:ext cx="4038600" cy="3943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78" y="1396208"/>
            <a:ext cx="2990022" cy="22079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86E869-3365-4293-86E1-623FBFCCD8A3}"/>
              </a:ext>
            </a:extLst>
          </p:cNvPr>
          <p:cNvSpPr/>
          <p:nvPr/>
        </p:nvSpPr>
        <p:spPr>
          <a:xfrm>
            <a:off x="7111444" y="121154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Sealed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7E2943-3B21-4D66-BE32-CD7CD0C32C4F}"/>
              </a:ext>
            </a:extLst>
          </p:cNvPr>
          <p:cNvSpPr/>
          <p:nvPr/>
        </p:nvSpPr>
        <p:spPr>
          <a:xfrm>
            <a:off x="9890512" y="5339558"/>
            <a:ext cx="1453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Non-sealed / Vented</a:t>
            </a:r>
          </a:p>
        </p:txBody>
      </p:sp>
    </p:spTree>
    <p:extLst>
      <p:ext uri="{BB962C8B-B14F-4D97-AF65-F5344CB8AC3E}">
        <p14:creationId xmlns:p14="http://schemas.microsoft.com/office/powerpoint/2010/main" val="36397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2" y="2434398"/>
            <a:ext cx="5321530" cy="3491949"/>
          </a:xfrm>
        </p:spPr>
        <p:txBody>
          <a:bodyPr/>
          <a:lstStyle/>
          <a:p>
            <a:r>
              <a:rPr lang="en-US" dirty="0"/>
              <a:t>Typically Lead-Antimony plates</a:t>
            </a:r>
          </a:p>
          <a:p>
            <a:r>
              <a:rPr lang="en-US" dirty="0"/>
              <a:t>Made up of plates, lead, lead oxide with 35% sulfuric acid and 65% water solution</a:t>
            </a:r>
          </a:p>
          <a:p>
            <a:r>
              <a:rPr lang="en-US" dirty="0"/>
              <a:t>The solution is called electrolyte, which causes a chemical reaction that produces electrons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456" y="1567642"/>
            <a:ext cx="5524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Hazards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Hydrogen Gas</a:t>
            </a:r>
          </a:p>
          <a:p>
            <a:r>
              <a:rPr lang="en-US" dirty="0"/>
              <a:t>Sulfuric Acid</a:t>
            </a:r>
          </a:p>
          <a:p>
            <a:r>
              <a:rPr lang="en-US" dirty="0"/>
              <a:t>Other Chemicals</a:t>
            </a:r>
          </a:p>
          <a:p>
            <a:r>
              <a:rPr lang="en-US" dirty="0"/>
              <a:t>Shock</a:t>
            </a:r>
          </a:p>
          <a:p>
            <a:r>
              <a:rPr lang="en-US" dirty="0"/>
              <a:t>Heating from short circuits, &lt;50V</a:t>
            </a:r>
          </a:p>
          <a:p>
            <a:r>
              <a:rPr lang="en-US" dirty="0"/>
              <a:t>Weight of the Battery – not discussed further</a:t>
            </a:r>
          </a:p>
          <a:p>
            <a:r>
              <a:rPr lang="en-US" dirty="0"/>
              <a:t>If &gt;50V, electricity – not discussed further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Hydrogen Gas – Non-sealed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434398"/>
            <a:ext cx="7648574" cy="3491949"/>
          </a:xfrm>
        </p:spPr>
        <p:txBody>
          <a:bodyPr>
            <a:normAutofit/>
          </a:bodyPr>
          <a:lstStyle/>
          <a:p>
            <a:r>
              <a:rPr lang="en-US" dirty="0"/>
              <a:t>A by-product of the battery’s charging process</a:t>
            </a:r>
          </a:p>
          <a:p>
            <a:r>
              <a:rPr lang="en-US" dirty="0"/>
              <a:t>Lighter than air</a:t>
            </a:r>
          </a:p>
          <a:p>
            <a:r>
              <a:rPr lang="en-US" dirty="0"/>
              <a:t>Flammable in nature</a:t>
            </a:r>
          </a:p>
          <a:p>
            <a:r>
              <a:rPr lang="en-US" dirty="0"/>
              <a:t>Explosive mixture at 4 – 74% by volume of air</a:t>
            </a:r>
          </a:p>
          <a:p>
            <a:r>
              <a:rPr lang="en-US" dirty="0"/>
              <a:t>Can not taste or see the gas vapors.  You can smell the acid in the battery if it heats up</a:t>
            </a:r>
          </a:p>
          <a:p>
            <a:r>
              <a:rPr lang="en-US" b="1" dirty="0"/>
              <a:t>Ventilation Essential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9568" y="5271043"/>
            <a:ext cx="4477657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Sealed Lead Acid batteries do release hydrogen gas but at about 1/30 rate. If a space supports human habitation it should be safe for charging</a:t>
            </a:r>
          </a:p>
        </p:txBody>
      </p:sp>
      <p:pic>
        <p:nvPicPr>
          <p:cNvPr id="2052" name="Picture 4" descr="Image result for no sm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710" y="1304097"/>
            <a:ext cx="1586015" cy="15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667" y="2974659"/>
            <a:ext cx="3086099" cy="21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Depending on construction several other highly toxic by-products of charging can be created</a:t>
            </a:r>
          </a:p>
          <a:p>
            <a:r>
              <a:rPr lang="en-US" dirty="0"/>
              <a:t>Colorless and odorless:</a:t>
            </a:r>
          </a:p>
          <a:p>
            <a:pPr lvl="1"/>
            <a:r>
              <a:rPr lang="en-US" dirty="0"/>
              <a:t>Arsenic Hydride, AsH</a:t>
            </a:r>
            <a:r>
              <a:rPr lang="en-US" baseline="-25000" dirty="0"/>
              <a:t>3</a:t>
            </a:r>
            <a:r>
              <a:rPr lang="en-US" dirty="0"/>
              <a:t>, 0.05ppm/8hr</a:t>
            </a:r>
          </a:p>
          <a:p>
            <a:pPr lvl="1"/>
            <a:r>
              <a:rPr lang="en-US" dirty="0"/>
              <a:t>Antimony Hydride, SbH</a:t>
            </a:r>
            <a:r>
              <a:rPr lang="en-US" baseline="-25000" dirty="0"/>
              <a:t>3</a:t>
            </a:r>
            <a:r>
              <a:rPr lang="en-US" dirty="0"/>
              <a:t> , 0.10ppm/8hr</a:t>
            </a:r>
          </a:p>
          <a:p>
            <a:r>
              <a:rPr lang="en-US" dirty="0"/>
              <a:t>Overcharging can lead to Hydrogen </a:t>
            </a:r>
            <a:r>
              <a:rPr lang="en-US" dirty="0" err="1"/>
              <a:t>Sulphide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Smells of rotten eggs</a:t>
            </a:r>
          </a:p>
          <a:p>
            <a:pPr lvl="1"/>
            <a:r>
              <a:rPr lang="en-US" dirty="0"/>
              <a:t>If you can smell it the danger level has been reached</a:t>
            </a:r>
          </a:p>
          <a:p>
            <a:r>
              <a:rPr lang="en-US" b="1" dirty="0"/>
              <a:t>Ensure adequate ventilation is provided at all times!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008" y="1482471"/>
            <a:ext cx="2590800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SulphurIC</a:t>
            </a:r>
            <a:r>
              <a:rPr lang="en-US" dirty="0"/>
              <a:t>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434398"/>
            <a:ext cx="6992388" cy="3491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 &lt;2 (Typically Sulfuric Acid)</a:t>
            </a:r>
          </a:p>
          <a:p>
            <a:r>
              <a:rPr lang="en-US" dirty="0"/>
              <a:t>Corrosive material</a:t>
            </a:r>
          </a:p>
          <a:p>
            <a:r>
              <a:rPr lang="en-US" dirty="0"/>
              <a:t>Burns to skin</a:t>
            </a:r>
          </a:p>
          <a:p>
            <a:r>
              <a:rPr lang="en-US" dirty="0"/>
              <a:t>Burns to eyes</a:t>
            </a:r>
          </a:p>
          <a:p>
            <a:r>
              <a:rPr lang="en-US" dirty="0"/>
              <a:t>Never open the battery caps with your face directly over the battery</a:t>
            </a:r>
          </a:p>
          <a:p>
            <a:r>
              <a:rPr lang="en-US" dirty="0"/>
              <a:t>Always use correct PPE and obtain training to handle acid electrolyte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02" y="1640079"/>
            <a:ext cx="3154399" cy="43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EMERGENCY PROCEEDURE: ACID SPLASH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Eyes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3125585"/>
            <a:ext cx="4497087" cy="28361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Remove safety glasses and flush eyes with clean water in eyewash for 15 minutes </a:t>
            </a:r>
          </a:p>
          <a:p>
            <a:r>
              <a:rPr lang="en-US" dirty="0"/>
              <a:t>Seek medical attention immediately</a:t>
            </a:r>
          </a:p>
          <a:p>
            <a:r>
              <a:rPr lang="en-US" dirty="0"/>
              <a:t>Report the incident to your supervisor.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Skin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565325" y="3125585"/>
            <a:ext cx="4554745" cy="28361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Remove acid soaked clothing immediately  </a:t>
            </a:r>
          </a:p>
          <a:p>
            <a:r>
              <a:rPr lang="en-US" b="1" dirty="0"/>
              <a:t>Flush acid contacted skin with clean water for 15 minutes</a:t>
            </a:r>
          </a:p>
          <a:p>
            <a:r>
              <a:rPr lang="en-US" dirty="0"/>
              <a:t>Seek medical attention immediately if redness or burns occur</a:t>
            </a:r>
          </a:p>
          <a:p>
            <a:r>
              <a:rPr lang="en-US" dirty="0"/>
              <a:t>Report the incident to your supervisor.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106" y="3125585"/>
            <a:ext cx="1619250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9913" y="6099755"/>
            <a:ext cx="713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https://www.osha.gov/SLTC/etools/pit/forklift/electric.html#procedure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0320" y="1318865"/>
            <a:ext cx="4357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15 minutes of uninterrupted washing is essential – delay emergency vehicle if necessary </a:t>
            </a:r>
          </a:p>
        </p:txBody>
      </p:sp>
    </p:spTree>
    <p:extLst>
      <p:ext uri="{BB962C8B-B14F-4D97-AF65-F5344CB8AC3E}">
        <p14:creationId xmlns:p14="http://schemas.microsoft.com/office/powerpoint/2010/main" val="11223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rdue Brand Colors Accessible">
      <a:dk1>
        <a:srgbClr val="000000"/>
      </a:dk1>
      <a:lt1>
        <a:srgbClr val="FFFFFF"/>
      </a:lt1>
      <a:dk2>
        <a:srgbClr val="B1810B"/>
      </a:dk2>
      <a:lt2>
        <a:srgbClr val="BAA892"/>
      </a:lt2>
      <a:accent1>
        <a:srgbClr val="4D4038"/>
      </a:accent1>
      <a:accent2>
        <a:srgbClr val="FF9B1A"/>
      </a:accent2>
      <a:accent3>
        <a:srgbClr val="BAA892"/>
      </a:accent3>
      <a:accent4>
        <a:srgbClr val="FFD100"/>
      </a:accent4>
      <a:accent5>
        <a:srgbClr val="6B4536"/>
      </a:accent5>
      <a:accent6>
        <a:srgbClr val="5B6870"/>
      </a:accent6>
      <a:hlink>
        <a:srgbClr val="B1810B"/>
      </a:hlink>
      <a:folHlink>
        <a:srgbClr val="B181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M_PPT_Temp1_Widescreen_Alternate_Fonts.potx" id="{9FA07284-49D6-4829-AB37-45C2DE7F46C1}" vid="{27EBDF16-D890-42EC-B511-83C0646765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MM_PPT_Temp1_Widescreen_Alternate_Fonts</Template>
  <TotalTime>0</TotalTime>
  <Words>1268</Words>
  <Application>Microsoft Office PowerPoint</Application>
  <PresentationFormat>Custom</PresentationFormat>
  <Paragraphs>206</Paragraphs>
  <Slides>27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Battery Safety</vt:lpstr>
      <vt:lpstr>Overview</vt:lpstr>
      <vt:lpstr>Lead Acid Batteries</vt:lpstr>
      <vt:lpstr>Construction</vt:lpstr>
      <vt:lpstr>Hazards</vt:lpstr>
      <vt:lpstr>Hydrogen Gas – Non-sealed</vt:lpstr>
      <vt:lpstr>Other Chemicals</vt:lpstr>
      <vt:lpstr>SulphurIC Acid</vt:lpstr>
      <vt:lpstr>EMERGENCY PROCEEDURE: ACID SPLASH</vt:lpstr>
      <vt:lpstr>EMERGENCY PROCEEDURE: Sulfuric Acid Spill</vt:lpstr>
      <vt:lpstr>Nickel Cadmium and Nickel Metal Hydride</vt:lpstr>
      <vt:lpstr>Construction</vt:lpstr>
      <vt:lpstr>Hazards</vt:lpstr>
      <vt:lpstr>Lithium-ion / Lithium-Metal</vt:lpstr>
      <vt:lpstr>Construction</vt:lpstr>
      <vt:lpstr>Hazards</vt:lpstr>
      <vt:lpstr>General Battery Safety</vt:lpstr>
      <vt:lpstr>Supply Chain Security</vt:lpstr>
      <vt:lpstr>Physical Protection</vt:lpstr>
      <vt:lpstr>Electrical Protection</vt:lpstr>
      <vt:lpstr>Charging Precautions: Lead AciD</vt:lpstr>
      <vt:lpstr>ingested battery – [more for children]</vt:lpstr>
      <vt:lpstr>Electronic Projects involving batteries</vt:lpstr>
      <vt:lpstr>Recommended to create a Battery questionnaire</vt:lpstr>
      <vt:lpstr>Preparing for an incident</vt:lpstr>
      <vt:lpstr>Resources</vt:lpstr>
      <vt:lpstr>General Precautions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2016-08-04T21:31:16Z</cp:lastPrinted>
  <dcterms:created xsi:type="dcterms:W3CDTF">2017-02-09T18:29:20Z</dcterms:created>
  <dcterms:modified xsi:type="dcterms:W3CDTF">2019-03-06T17:50:41Z</dcterms:modified>
</cp:coreProperties>
</file>